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6" r:id="rId26"/>
    <p:sldId id="287" r:id="rId27"/>
    <p:sldId id="288" r:id="rId28"/>
    <p:sldId id="282" r:id="rId29"/>
    <p:sldId id="283" r:id="rId30"/>
    <p:sldId id="289" r:id="rId31"/>
    <p:sldId id="280" r:id="rId32"/>
    <p:sldId id="281" r:id="rId33"/>
  </p:sldIdLst>
  <p:sldSz cx="18288000" cy="10287000"/>
  <p:notesSz cx="6858000" cy="9144000"/>
  <p:embeddedFontLst>
    <p:embeddedFont>
      <p:font typeface="Amaranth" panose="020B0604020202020204" charset="0"/>
      <p:regular r:id="rId34"/>
    </p:embeddedFont>
    <p:embeddedFont>
      <p:font typeface="Amaranth Italics" panose="020B0604020202020204" charset="0"/>
      <p:regular r:id="rId35"/>
    </p:embeddedFont>
    <p:embeddedFont>
      <p:font typeface="Calibri" panose="020F0502020204030204" pitchFamily="34" charset="0"/>
      <p:regular r:id="rId36"/>
      <p:bold r:id="rId37"/>
      <p:italic r:id="rId38"/>
      <p:boldItalic r:id="rId39"/>
    </p:embeddedFont>
    <p:embeddedFont>
      <p:font typeface="Canva Sans Bold" panose="020B0604020202020204" charset="0"/>
      <p:regular r:id="rId40"/>
    </p:embeddedFont>
    <p:embeddedFont>
      <p:font typeface="Lato" panose="020F0502020204030203" pitchFamily="34" charset="0"/>
      <p:regular r:id="rId41"/>
      <p:bold r:id="rId42"/>
      <p:italic r:id="rId43"/>
      <p:boldItalic r:id="rId44"/>
    </p:embeddedFont>
    <p:embeddedFont>
      <p:font typeface="Lato Bold" panose="020F0502020204030203" pitchFamily="34" charset="0"/>
      <p:regular r:id="rId45"/>
      <p:bold r:id="rId46"/>
    </p:embeddedFont>
    <p:embeddedFont>
      <p:font typeface="Lato Bold Italics" panose="020B0604020202020204" charset="0"/>
      <p:regular r:id="rId47"/>
    </p:embeddedFont>
    <p:embeddedFont>
      <p:font typeface="Poppins Bold" panose="00000800000000000000" pitchFamily="2" charset="0"/>
      <p:regular r:id="rId48"/>
      <p:bold r:id="rId49"/>
    </p:embeddedFont>
    <p:embeddedFont>
      <p:font typeface="Poppins ExtraBold" panose="00000900000000000000" pitchFamily="2" charset="0"/>
      <p:regular r:id="rId50"/>
      <p:bold r:id="rId51"/>
      <p:boldItalic r:id="rId52"/>
    </p:embeddedFont>
    <p:embeddedFont>
      <p:font typeface="Source Sans Pro" panose="020B0503030403020204" pitchFamily="34"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929C5-0FD2-3613-035D-F61D27E201CB}" v="109" dt="2023-11-13T17:47:36.0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8" name="TextBox 8"/>
          <p:cNvSpPr txBox="1"/>
          <p:nvPr/>
        </p:nvSpPr>
        <p:spPr>
          <a:xfrm>
            <a:off x="2224837" y="3682163"/>
            <a:ext cx="14450894" cy="984897"/>
          </a:xfrm>
          <a:prstGeom prst="rect">
            <a:avLst/>
          </a:prstGeom>
        </p:spPr>
        <p:txBody>
          <a:bodyPr lIns="0" tIns="0" rIns="0" bIns="0" rtlCol="0" anchor="t">
            <a:spAutoFit/>
          </a:bodyPr>
          <a:lstStyle/>
          <a:p>
            <a:pPr algn="just">
              <a:lnSpc>
                <a:spcPts val="7035"/>
              </a:lnSpc>
            </a:pPr>
            <a:r>
              <a:rPr lang="en-US" sz="6700" spc="670">
                <a:solidFill>
                  <a:srgbClr val="5271FF"/>
                </a:solidFill>
                <a:latin typeface="Poppins ExtraBold"/>
              </a:rPr>
              <a:t>LAB-BASED PROJECT </a:t>
            </a:r>
          </a:p>
        </p:txBody>
      </p:sp>
      <p:sp>
        <p:nvSpPr>
          <p:cNvPr id="9" name="TextBox 9"/>
          <p:cNvSpPr txBox="1"/>
          <p:nvPr/>
        </p:nvSpPr>
        <p:spPr>
          <a:xfrm>
            <a:off x="2224837" y="5041183"/>
            <a:ext cx="12616379" cy="1781186"/>
          </a:xfrm>
          <a:prstGeom prst="rect">
            <a:avLst/>
          </a:prstGeom>
        </p:spPr>
        <p:txBody>
          <a:bodyPr lIns="0" tIns="0" rIns="0" bIns="0" rtlCol="0" anchor="t">
            <a:spAutoFit/>
          </a:bodyPr>
          <a:lstStyle/>
          <a:p>
            <a:pPr>
              <a:lnSpc>
                <a:spcPts val="12600"/>
              </a:lnSpc>
            </a:pPr>
            <a:r>
              <a:rPr lang="en-US" sz="12000" spc="600">
                <a:solidFill>
                  <a:srgbClr val="2B4A9D"/>
                </a:solidFill>
                <a:latin typeface="Poppins ExtraBold"/>
              </a:rPr>
              <a:t>iReplica</a:t>
            </a:r>
          </a:p>
        </p:txBody>
      </p:sp>
      <p:sp>
        <p:nvSpPr>
          <p:cNvPr id="10" name="TextBox 10"/>
          <p:cNvSpPr txBox="1"/>
          <p:nvPr/>
        </p:nvSpPr>
        <p:spPr>
          <a:xfrm>
            <a:off x="2224837" y="7260387"/>
            <a:ext cx="12616379" cy="523875"/>
          </a:xfrm>
          <a:prstGeom prst="rect">
            <a:avLst/>
          </a:prstGeom>
        </p:spPr>
        <p:txBody>
          <a:bodyPr lIns="0" tIns="0" rIns="0" bIns="0" rtlCol="0" anchor="t">
            <a:spAutoFit/>
          </a:bodyPr>
          <a:lstStyle/>
          <a:p>
            <a:pPr>
              <a:lnSpc>
                <a:spcPts val="4200"/>
              </a:lnSpc>
            </a:pPr>
            <a:r>
              <a:rPr lang="en-US" sz="3000" spc="300">
                <a:solidFill>
                  <a:srgbClr val="000000"/>
                </a:solidFill>
                <a:latin typeface="Lato"/>
              </a:rPr>
              <a:t>A counterfeit Product Detection System</a:t>
            </a:r>
          </a:p>
        </p:txBody>
      </p:sp>
      <p:sp>
        <p:nvSpPr>
          <p:cNvPr id="11" name="TextBox 11"/>
          <p:cNvSpPr txBox="1"/>
          <p:nvPr/>
        </p:nvSpPr>
        <p:spPr>
          <a:xfrm>
            <a:off x="8811407" y="990600"/>
            <a:ext cx="6447481" cy="809625"/>
          </a:xfrm>
          <a:prstGeom prst="rect">
            <a:avLst/>
          </a:prstGeom>
        </p:spPr>
        <p:txBody>
          <a:bodyPr lIns="0" tIns="0" rIns="0" bIns="0" rtlCol="0" anchor="t">
            <a:spAutoFit/>
          </a:bodyPr>
          <a:lstStyle/>
          <a:p>
            <a:pPr algn="r">
              <a:lnSpc>
                <a:spcPts val="6299"/>
              </a:lnSpc>
            </a:pPr>
            <a:r>
              <a:rPr lang="en-US" sz="4500" spc="450">
                <a:solidFill>
                  <a:srgbClr val="5271FF"/>
                </a:solidFill>
                <a:latin typeface="Poppins Bold"/>
              </a:rPr>
              <a:t>IIT ROORKEE</a:t>
            </a:r>
          </a:p>
        </p:txBody>
      </p:sp>
      <p:sp>
        <p:nvSpPr>
          <p:cNvPr id="12" name="Freeform 12"/>
          <p:cNvSpPr/>
          <p:nvPr/>
        </p:nvSpPr>
        <p:spPr>
          <a:xfrm>
            <a:off x="-4134433" y="1004889"/>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0" y="0"/>
            <a:ext cx="541602" cy="10287000"/>
            <a:chOff x="0" y="0"/>
            <a:chExt cx="157867" cy="2998468"/>
          </a:xfrm>
        </p:grpSpPr>
        <p:sp>
          <p:nvSpPr>
            <p:cNvPr id="14" name="Freeform 14"/>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Freeform 4"/>
          <p:cNvSpPr/>
          <p:nvPr/>
        </p:nvSpPr>
        <p:spPr>
          <a:xfrm>
            <a:off x="8751517" y="2847925"/>
            <a:ext cx="8294823" cy="5529882"/>
          </a:xfrm>
          <a:custGeom>
            <a:avLst/>
            <a:gdLst/>
            <a:ahLst/>
            <a:cxnLst/>
            <a:rect l="l" t="t" r="r" b="b"/>
            <a:pathLst>
              <a:path w="8294823" h="5529882">
                <a:moveTo>
                  <a:pt x="0" y="0"/>
                </a:moveTo>
                <a:lnTo>
                  <a:pt x="8294823" y="0"/>
                </a:lnTo>
                <a:lnTo>
                  <a:pt x="8294823" y="5529882"/>
                </a:lnTo>
                <a:lnTo>
                  <a:pt x="0" y="5529882"/>
                </a:lnTo>
                <a:lnTo>
                  <a:pt x="0" y="0"/>
                </a:lnTo>
                <a:close/>
              </a:path>
            </a:pathLst>
          </a:custGeom>
          <a:blipFill>
            <a:blip r:embed="rId2"/>
            <a:stretch>
              <a:fillRect/>
            </a:stretch>
          </a:blipFill>
        </p:spPr>
      </p:sp>
      <p:sp>
        <p:nvSpPr>
          <p:cNvPr id="5" name="TextBox 5"/>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Blockchain</a:t>
            </a:r>
          </a:p>
        </p:txBody>
      </p:sp>
      <p:sp>
        <p:nvSpPr>
          <p:cNvPr id="6" name="TextBox 6"/>
          <p:cNvSpPr txBox="1"/>
          <p:nvPr/>
        </p:nvSpPr>
        <p:spPr>
          <a:xfrm>
            <a:off x="1966616" y="2950876"/>
            <a:ext cx="451754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Decentralized</a:t>
            </a:r>
          </a:p>
        </p:txBody>
      </p:sp>
      <p:sp>
        <p:nvSpPr>
          <p:cNvPr id="7" name="TextBox 7"/>
          <p:cNvSpPr txBox="1"/>
          <p:nvPr/>
        </p:nvSpPr>
        <p:spPr>
          <a:xfrm>
            <a:off x="1575218" y="4981273"/>
            <a:ext cx="5300345" cy="695326"/>
          </a:xfrm>
          <a:prstGeom prst="rect">
            <a:avLst/>
          </a:prstGeom>
        </p:spPr>
        <p:txBody>
          <a:bodyPr lIns="0" tIns="0" rIns="0" bIns="0" rtlCol="0" anchor="t">
            <a:spAutoFit/>
          </a:bodyPr>
          <a:lstStyle/>
          <a:p>
            <a:pPr algn="ctr">
              <a:lnSpc>
                <a:spcPts val="5250"/>
              </a:lnSpc>
              <a:spcBef>
                <a:spcPct val="0"/>
              </a:spcBef>
            </a:pPr>
            <a:r>
              <a:rPr lang="en-US" sz="5000" spc="250">
                <a:solidFill>
                  <a:srgbClr val="000000"/>
                </a:solidFill>
                <a:latin typeface="Amaranth"/>
              </a:rPr>
              <a:t>Immutable ledger</a:t>
            </a:r>
          </a:p>
        </p:txBody>
      </p:sp>
      <p:sp>
        <p:nvSpPr>
          <p:cNvPr id="8" name="TextBox 8"/>
          <p:cNvSpPr txBox="1"/>
          <p:nvPr/>
        </p:nvSpPr>
        <p:spPr>
          <a:xfrm>
            <a:off x="1804453" y="6819900"/>
            <a:ext cx="4841875" cy="695326"/>
          </a:xfrm>
          <a:prstGeom prst="rect">
            <a:avLst/>
          </a:prstGeom>
        </p:spPr>
        <p:txBody>
          <a:bodyPr lIns="0" tIns="0" rIns="0" bIns="0" rtlCol="0" anchor="t">
            <a:spAutoFit/>
          </a:bodyPr>
          <a:lstStyle/>
          <a:p>
            <a:pPr algn="ctr">
              <a:lnSpc>
                <a:spcPts val="5250"/>
              </a:lnSpc>
              <a:spcBef>
                <a:spcPct val="0"/>
              </a:spcBef>
            </a:pPr>
            <a:r>
              <a:rPr lang="en-US" sz="5000" spc="250">
                <a:solidFill>
                  <a:srgbClr val="000000"/>
                </a:solidFill>
                <a:latin typeface="Amaranth"/>
              </a:rPr>
              <a:t>Smart Contracts</a:t>
            </a:r>
          </a:p>
        </p:txBody>
      </p:sp>
      <p:sp>
        <p:nvSpPr>
          <p:cNvPr id="9" name="TextBox 9"/>
          <p:cNvSpPr txBox="1"/>
          <p:nvPr/>
        </p:nvSpPr>
        <p:spPr>
          <a:xfrm>
            <a:off x="2804911" y="8444482"/>
            <a:ext cx="2254250" cy="695326"/>
          </a:xfrm>
          <a:prstGeom prst="rect">
            <a:avLst/>
          </a:prstGeom>
        </p:spPr>
        <p:txBody>
          <a:bodyPr lIns="0" tIns="0" rIns="0" bIns="0" rtlCol="0" anchor="t">
            <a:spAutoFit/>
          </a:bodyPr>
          <a:lstStyle/>
          <a:p>
            <a:pPr algn="ctr">
              <a:lnSpc>
                <a:spcPts val="5250"/>
              </a:lnSpc>
              <a:spcBef>
                <a:spcPct val="0"/>
              </a:spcBef>
            </a:pPr>
            <a:r>
              <a:rPr lang="en-US" sz="5000" spc="250">
                <a:solidFill>
                  <a:srgbClr val="000000"/>
                </a:solidFill>
                <a:latin typeface="Amaranth"/>
              </a:rPr>
              <a:t>ERC 721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Freeform 4"/>
          <p:cNvSpPr/>
          <p:nvPr/>
        </p:nvSpPr>
        <p:spPr>
          <a:xfrm>
            <a:off x="11447112" y="1026639"/>
            <a:ext cx="7095515" cy="4730343"/>
          </a:xfrm>
          <a:custGeom>
            <a:avLst/>
            <a:gdLst/>
            <a:ahLst/>
            <a:cxnLst/>
            <a:rect l="l" t="t" r="r" b="b"/>
            <a:pathLst>
              <a:path w="7095515" h="4730343">
                <a:moveTo>
                  <a:pt x="0" y="0"/>
                </a:moveTo>
                <a:lnTo>
                  <a:pt x="7095515" y="0"/>
                </a:lnTo>
                <a:lnTo>
                  <a:pt x="7095515" y="4730343"/>
                </a:lnTo>
                <a:lnTo>
                  <a:pt x="0" y="47303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736078" y="6438189"/>
            <a:ext cx="2517583" cy="2927422"/>
          </a:xfrm>
          <a:custGeom>
            <a:avLst/>
            <a:gdLst/>
            <a:ahLst/>
            <a:cxnLst/>
            <a:rect l="l" t="t" r="r" b="b"/>
            <a:pathLst>
              <a:path w="2517583" h="2927422">
                <a:moveTo>
                  <a:pt x="0" y="0"/>
                </a:moveTo>
                <a:lnTo>
                  <a:pt x="2517583" y="0"/>
                </a:lnTo>
                <a:lnTo>
                  <a:pt x="2517583" y="2927422"/>
                </a:lnTo>
                <a:lnTo>
                  <a:pt x="0" y="2927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14999" y="3183887"/>
            <a:ext cx="10194935" cy="4276725"/>
          </a:xfrm>
          <a:prstGeom prst="rect">
            <a:avLst/>
          </a:prstGeom>
        </p:spPr>
        <p:txBody>
          <a:bodyPr lIns="0" tIns="0" rIns="0" bIns="0" rtlCol="0" anchor="t">
            <a:spAutoFit/>
          </a:bodyPr>
          <a:lstStyle/>
          <a:p>
            <a:pPr>
              <a:lnSpc>
                <a:spcPts val="3750"/>
              </a:lnSpc>
            </a:pPr>
            <a:r>
              <a:rPr lang="en-US" sz="3000" spc="300">
                <a:solidFill>
                  <a:srgbClr val="000000"/>
                </a:solidFill>
                <a:latin typeface="Amaranth Italics"/>
              </a:rPr>
              <a:t>A blockchain-based fake product detection mechanism utilizing the ERC ownership mechanism is proposed as a solution to the problem of counterfeit products. </a:t>
            </a:r>
          </a:p>
          <a:p>
            <a:pPr>
              <a:lnSpc>
                <a:spcPts val="3750"/>
              </a:lnSpc>
            </a:pPr>
            <a:endParaRPr lang="en-US" sz="3000" spc="300">
              <a:solidFill>
                <a:srgbClr val="000000"/>
              </a:solidFill>
              <a:latin typeface="Amaranth Italics"/>
            </a:endParaRPr>
          </a:p>
          <a:p>
            <a:pPr>
              <a:lnSpc>
                <a:spcPts val="3750"/>
              </a:lnSpc>
            </a:pPr>
            <a:r>
              <a:rPr lang="en-US" sz="3000" spc="300">
                <a:solidFill>
                  <a:srgbClr val="000000"/>
                </a:solidFill>
                <a:latin typeface="Amaranth Italics"/>
              </a:rPr>
              <a:t>By implementing this mechanism, manufacturers and consumers can have greater confidence in the authenticity of their products and prevent the sale of counterfeit goods</a:t>
            </a:r>
          </a:p>
        </p:txBody>
      </p:sp>
      <p:sp>
        <p:nvSpPr>
          <p:cNvPr id="7" name="TextBox 7"/>
          <p:cNvSpPr txBox="1"/>
          <p:nvPr/>
        </p:nvSpPr>
        <p:spPr>
          <a:xfrm>
            <a:off x="714999" y="2211174"/>
            <a:ext cx="8926205" cy="523875"/>
          </a:xfrm>
          <a:prstGeom prst="rect">
            <a:avLst/>
          </a:prstGeom>
        </p:spPr>
        <p:txBody>
          <a:bodyPr lIns="0" tIns="0" rIns="0" bIns="0" rtlCol="0" anchor="t">
            <a:spAutoFit/>
          </a:bodyPr>
          <a:lstStyle/>
          <a:p>
            <a:pPr>
              <a:lnSpc>
                <a:spcPts val="4200"/>
              </a:lnSpc>
            </a:pPr>
            <a:r>
              <a:rPr lang="en-US" sz="3000" spc="300">
                <a:solidFill>
                  <a:srgbClr val="2B4A9D"/>
                </a:solidFill>
                <a:latin typeface="Lato"/>
              </a:rPr>
              <a:t>BLOCKCHAIN BASED OWNERSHIP</a:t>
            </a:r>
          </a:p>
        </p:txBody>
      </p:sp>
      <p:sp>
        <p:nvSpPr>
          <p:cNvPr id="8" name="TextBox 8"/>
          <p:cNvSpPr txBox="1"/>
          <p:nvPr/>
        </p:nvSpPr>
        <p:spPr>
          <a:xfrm>
            <a:off x="714999" y="674213"/>
            <a:ext cx="7020782" cy="733426"/>
          </a:xfrm>
          <a:prstGeom prst="rect">
            <a:avLst/>
          </a:prstGeom>
        </p:spPr>
        <p:txBody>
          <a:bodyPr lIns="0" tIns="0" rIns="0" bIns="0" rtlCol="0" anchor="t">
            <a:spAutoFit/>
          </a:bodyPr>
          <a:lstStyle/>
          <a:p>
            <a:pPr algn="ctr">
              <a:lnSpc>
                <a:spcPts val="5250"/>
              </a:lnSpc>
            </a:pPr>
            <a:r>
              <a:rPr lang="en-US" sz="5000" spc="250">
                <a:solidFill>
                  <a:srgbClr val="FFFFFF"/>
                </a:solidFill>
                <a:latin typeface="Poppins ExtraBold"/>
              </a:rPr>
              <a:t>Proposed Solution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Freeform 4"/>
          <p:cNvSpPr/>
          <p:nvPr/>
        </p:nvSpPr>
        <p:spPr>
          <a:xfrm>
            <a:off x="14499331" y="645638"/>
            <a:ext cx="2904336" cy="2904336"/>
          </a:xfrm>
          <a:custGeom>
            <a:avLst/>
            <a:gdLst/>
            <a:ahLst/>
            <a:cxnLst/>
            <a:rect l="l" t="t" r="r" b="b"/>
            <a:pathLst>
              <a:path w="2904336" h="2904336">
                <a:moveTo>
                  <a:pt x="0" y="0"/>
                </a:moveTo>
                <a:lnTo>
                  <a:pt x="2904336" y="0"/>
                </a:lnTo>
                <a:lnTo>
                  <a:pt x="2904336" y="2904336"/>
                </a:lnTo>
                <a:lnTo>
                  <a:pt x="0" y="2904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773350" y="4983652"/>
            <a:ext cx="2630317" cy="2682952"/>
          </a:xfrm>
          <a:custGeom>
            <a:avLst/>
            <a:gdLst/>
            <a:ahLst/>
            <a:cxnLst/>
            <a:rect l="l" t="t" r="r" b="b"/>
            <a:pathLst>
              <a:path w="2630317" h="2682952">
                <a:moveTo>
                  <a:pt x="0" y="0"/>
                </a:moveTo>
                <a:lnTo>
                  <a:pt x="2630317" y="0"/>
                </a:lnTo>
                <a:lnTo>
                  <a:pt x="2630317" y="2682952"/>
                </a:lnTo>
                <a:lnTo>
                  <a:pt x="0" y="26829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14999" y="3380354"/>
            <a:ext cx="13311080" cy="2857500"/>
          </a:xfrm>
          <a:prstGeom prst="rect">
            <a:avLst/>
          </a:prstGeom>
        </p:spPr>
        <p:txBody>
          <a:bodyPr lIns="0" tIns="0" rIns="0" bIns="0" rtlCol="0" anchor="t">
            <a:spAutoFit/>
          </a:bodyPr>
          <a:lstStyle/>
          <a:p>
            <a:pPr>
              <a:lnSpc>
                <a:spcPts val="3750"/>
              </a:lnSpc>
            </a:pPr>
            <a:r>
              <a:rPr lang="en-US" sz="3000" spc="300">
                <a:solidFill>
                  <a:srgbClr val="000000"/>
                </a:solidFill>
                <a:latin typeface="Lato"/>
              </a:rPr>
              <a:t>MetaMask allows users to store and manage account keys, broadcast transactions, send and receive Ethereum-based cryptocurrencies and tokens, and securely connect to decentralized applications through a compatible web browser or the mobile app's built-in browser. </a:t>
            </a:r>
          </a:p>
          <a:p>
            <a:pPr>
              <a:lnSpc>
                <a:spcPts val="3750"/>
              </a:lnSpc>
            </a:pPr>
            <a:endParaRPr lang="en-US" sz="3000" spc="300">
              <a:solidFill>
                <a:srgbClr val="000000"/>
              </a:solidFill>
              <a:latin typeface="Lato"/>
            </a:endParaRPr>
          </a:p>
        </p:txBody>
      </p:sp>
      <p:sp>
        <p:nvSpPr>
          <p:cNvPr id="7" name="TextBox 7"/>
          <p:cNvSpPr txBox="1"/>
          <p:nvPr/>
        </p:nvSpPr>
        <p:spPr>
          <a:xfrm>
            <a:off x="714999" y="2631536"/>
            <a:ext cx="8926205" cy="523875"/>
          </a:xfrm>
          <a:prstGeom prst="rect">
            <a:avLst/>
          </a:prstGeom>
        </p:spPr>
        <p:txBody>
          <a:bodyPr lIns="0" tIns="0" rIns="0" bIns="0" rtlCol="0" anchor="t">
            <a:spAutoFit/>
          </a:bodyPr>
          <a:lstStyle/>
          <a:p>
            <a:pPr>
              <a:lnSpc>
                <a:spcPts val="4200"/>
              </a:lnSpc>
            </a:pPr>
            <a:r>
              <a:rPr lang="en-US" sz="3000" spc="300">
                <a:solidFill>
                  <a:srgbClr val="2B4A9D"/>
                </a:solidFill>
                <a:latin typeface="Lato"/>
              </a:rPr>
              <a:t>METAMASK WALLET</a:t>
            </a:r>
          </a:p>
        </p:txBody>
      </p:sp>
      <p:sp>
        <p:nvSpPr>
          <p:cNvPr id="8" name="TextBox 8"/>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Lato"/>
              </a:rPr>
              <a:t>Algorithm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Freeform 4"/>
          <p:cNvSpPr/>
          <p:nvPr/>
        </p:nvSpPr>
        <p:spPr>
          <a:xfrm>
            <a:off x="1387443" y="2054229"/>
            <a:ext cx="15871857" cy="7827788"/>
          </a:xfrm>
          <a:custGeom>
            <a:avLst/>
            <a:gdLst/>
            <a:ahLst/>
            <a:cxnLst/>
            <a:rect l="l" t="t" r="r" b="b"/>
            <a:pathLst>
              <a:path w="15871857" h="7827788">
                <a:moveTo>
                  <a:pt x="0" y="0"/>
                </a:moveTo>
                <a:lnTo>
                  <a:pt x="15871857" y="0"/>
                </a:lnTo>
                <a:lnTo>
                  <a:pt x="15871857" y="7827788"/>
                </a:lnTo>
                <a:lnTo>
                  <a:pt x="0" y="7827788"/>
                </a:lnTo>
                <a:lnTo>
                  <a:pt x="0" y="0"/>
                </a:lnTo>
                <a:close/>
              </a:path>
            </a:pathLst>
          </a:custGeom>
          <a:blipFill>
            <a:blip r:embed="rId2"/>
            <a:stretch>
              <a:fillRect l="-1706"/>
            </a:stretch>
          </a:blipFill>
        </p:spPr>
      </p:sp>
      <p:sp>
        <p:nvSpPr>
          <p:cNvPr id="5" name="TextBox 5"/>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Algorithm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Freeform 4"/>
          <p:cNvSpPr/>
          <p:nvPr/>
        </p:nvSpPr>
        <p:spPr>
          <a:xfrm>
            <a:off x="4480516" y="2246274"/>
            <a:ext cx="8367060" cy="7362301"/>
          </a:xfrm>
          <a:custGeom>
            <a:avLst/>
            <a:gdLst/>
            <a:ahLst/>
            <a:cxnLst/>
            <a:rect l="l" t="t" r="r" b="b"/>
            <a:pathLst>
              <a:path w="8367060" h="7362301">
                <a:moveTo>
                  <a:pt x="0" y="0"/>
                </a:moveTo>
                <a:lnTo>
                  <a:pt x="8367060" y="0"/>
                </a:lnTo>
                <a:lnTo>
                  <a:pt x="8367060" y="7362302"/>
                </a:lnTo>
                <a:lnTo>
                  <a:pt x="0" y="7362302"/>
                </a:lnTo>
                <a:lnTo>
                  <a:pt x="0" y="0"/>
                </a:lnTo>
                <a:close/>
              </a:path>
            </a:pathLst>
          </a:custGeom>
          <a:blipFill>
            <a:blip r:embed="rId2"/>
            <a:stretch>
              <a:fillRect t="-1375" b="-1375"/>
            </a:stretch>
          </a:blipFill>
        </p:spPr>
      </p:sp>
      <p:sp>
        <p:nvSpPr>
          <p:cNvPr id="5" name="TextBox 5"/>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Algorithm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TextBox 4"/>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Algorithm</a:t>
            </a:r>
          </a:p>
        </p:txBody>
      </p:sp>
      <p:sp>
        <p:nvSpPr>
          <p:cNvPr id="5" name="TextBox 5"/>
          <p:cNvSpPr txBox="1"/>
          <p:nvPr/>
        </p:nvSpPr>
        <p:spPr>
          <a:xfrm>
            <a:off x="0" y="2838010"/>
            <a:ext cx="18288000" cy="5215891"/>
          </a:xfrm>
          <a:prstGeom prst="rect">
            <a:avLst/>
          </a:prstGeom>
        </p:spPr>
        <p:txBody>
          <a:bodyPr lIns="0" tIns="0" rIns="0" bIns="0" rtlCol="0" anchor="t">
            <a:spAutoFit/>
          </a:bodyPr>
          <a:lstStyle/>
          <a:p>
            <a:pPr marL="1036331" lvl="1" indent="-518166">
              <a:lnSpc>
                <a:spcPts val="5040"/>
              </a:lnSpc>
              <a:buFont typeface="Arial"/>
              <a:buChar char="•"/>
            </a:pPr>
            <a:r>
              <a:rPr lang="en-US" sz="4800" spc="240">
                <a:solidFill>
                  <a:srgbClr val="000000"/>
                </a:solidFill>
                <a:latin typeface="Source Sans Pro"/>
              </a:rPr>
              <a:t>Node.js is being used to develop the backend of the system</a:t>
            </a:r>
          </a:p>
          <a:p>
            <a:pPr marL="1036331" lvl="1" indent="-518166">
              <a:lnSpc>
                <a:spcPts val="5040"/>
              </a:lnSpc>
              <a:buFont typeface="Arial"/>
              <a:buChar char="•"/>
            </a:pPr>
            <a:r>
              <a:rPr lang="en-US" sz="4800" spc="240">
                <a:solidFill>
                  <a:srgbClr val="000000"/>
                </a:solidFill>
                <a:latin typeface="Source Sans Pro"/>
              </a:rPr>
              <a:t>MongoCloud is being used as a database to store product info and mapped hashcodes.</a:t>
            </a:r>
          </a:p>
          <a:p>
            <a:pPr marL="1036331" lvl="1" indent="-518166">
              <a:lnSpc>
                <a:spcPts val="5040"/>
              </a:lnSpc>
              <a:buFont typeface="Arial"/>
              <a:buChar char="•"/>
            </a:pPr>
            <a:r>
              <a:rPr lang="en-US" sz="4800" spc="240">
                <a:solidFill>
                  <a:srgbClr val="000000"/>
                </a:solidFill>
                <a:latin typeface="Source Sans Pro"/>
              </a:rPr>
              <a:t>Solidity is being used to develop the smart contracts </a:t>
            </a:r>
          </a:p>
          <a:p>
            <a:pPr marL="1036331" lvl="1" indent="-518166">
              <a:lnSpc>
                <a:spcPts val="5040"/>
              </a:lnSpc>
              <a:buFont typeface="Arial"/>
              <a:buChar char="•"/>
            </a:pPr>
            <a:r>
              <a:rPr lang="en-US" sz="4800" spc="240">
                <a:solidFill>
                  <a:srgbClr val="000000"/>
                </a:solidFill>
                <a:latin typeface="Source Sans Pro"/>
              </a:rPr>
              <a:t>Currently Sepolia faucet is being used as testnet for development</a:t>
            </a:r>
          </a:p>
          <a:p>
            <a:pPr marL="1036331" lvl="1" indent="-518166">
              <a:lnSpc>
                <a:spcPts val="5040"/>
              </a:lnSpc>
              <a:buFont typeface="Arial"/>
              <a:buChar char="•"/>
            </a:pPr>
            <a:r>
              <a:rPr lang="en-US" sz="4800" spc="240">
                <a:solidFill>
                  <a:srgbClr val="000000"/>
                </a:solidFill>
                <a:latin typeface="Source Sans Pro"/>
              </a:rPr>
              <a:t>React.js is being used for developing the frontend of the product.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20187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TextBox 4"/>
          <p:cNvSpPr txBox="1"/>
          <p:nvPr/>
        </p:nvSpPr>
        <p:spPr>
          <a:xfrm>
            <a:off x="714999" y="69010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Future works</a:t>
            </a:r>
          </a:p>
        </p:txBody>
      </p:sp>
      <p:sp>
        <p:nvSpPr>
          <p:cNvPr id="5" name="TextBox 5"/>
          <p:cNvSpPr txBox="1"/>
          <p:nvPr/>
        </p:nvSpPr>
        <p:spPr>
          <a:xfrm>
            <a:off x="355366" y="2272523"/>
            <a:ext cx="17932634" cy="7401878"/>
          </a:xfrm>
          <a:prstGeom prst="rect">
            <a:avLst/>
          </a:prstGeom>
        </p:spPr>
        <p:txBody>
          <a:bodyPr lIns="0" tIns="0" rIns="0" bIns="0" rtlCol="0" anchor="t">
            <a:spAutoFit/>
          </a:bodyPr>
          <a:lstStyle/>
          <a:p>
            <a:pPr marL="1079510" lvl="1" indent="-539755">
              <a:lnSpc>
                <a:spcPts val="5250"/>
              </a:lnSpc>
              <a:buFont typeface="Arial"/>
              <a:buChar char="•"/>
            </a:pPr>
            <a:r>
              <a:rPr lang="en-US" sz="5000" spc="250">
                <a:solidFill>
                  <a:srgbClr val="000000"/>
                </a:solidFill>
                <a:latin typeface="Amaranth"/>
              </a:rPr>
              <a:t> There can be many possibilities depending on the exploration of new counterfeiting methods. And Additionally we can provide further features which ensure a some special case like online payments etc. or Supply Chain management.   </a:t>
            </a:r>
          </a:p>
          <a:p>
            <a:pPr>
              <a:lnSpc>
                <a:spcPts val="5250"/>
              </a:lnSpc>
            </a:pPr>
            <a:endParaRPr lang="en-US" sz="5000" spc="250">
              <a:solidFill>
                <a:srgbClr val="000000"/>
              </a:solidFill>
              <a:latin typeface="Amaranth"/>
            </a:endParaRPr>
          </a:p>
          <a:p>
            <a:pPr marL="1079510" lvl="1" indent="-539755">
              <a:lnSpc>
                <a:spcPts val="5250"/>
              </a:lnSpc>
              <a:buFont typeface="Arial"/>
              <a:buChar char="•"/>
            </a:pPr>
            <a:r>
              <a:rPr lang="en-US" sz="5000" spc="250">
                <a:solidFill>
                  <a:srgbClr val="000000"/>
                </a:solidFill>
                <a:latin typeface="Amaranth"/>
              </a:rPr>
              <a:t>Product Ownership Transfer Mechanism for Online transactions.</a:t>
            </a:r>
          </a:p>
          <a:p>
            <a:pPr marL="1079510" lvl="1" indent="-539755">
              <a:lnSpc>
                <a:spcPts val="5250"/>
              </a:lnSpc>
              <a:buFont typeface="Arial"/>
              <a:buChar char="•"/>
            </a:pPr>
            <a:r>
              <a:rPr lang="en-US" sz="5000" spc="250">
                <a:solidFill>
                  <a:srgbClr val="000000"/>
                </a:solidFill>
                <a:latin typeface="Amaranth"/>
              </a:rPr>
              <a:t>History of Owners Feature</a:t>
            </a:r>
          </a:p>
          <a:p>
            <a:pPr>
              <a:lnSpc>
                <a:spcPts val="5250"/>
              </a:lnSpc>
              <a:spcBef>
                <a:spcPct val="0"/>
              </a:spcBef>
            </a:pPr>
            <a:endParaRPr lang="en-US" sz="5000" spc="250">
              <a:solidFill>
                <a:srgbClr val="000000"/>
              </a:solidFill>
              <a:latin typeface="Amaranth"/>
            </a:endParaRPr>
          </a:p>
          <a:p>
            <a:pPr>
              <a:lnSpc>
                <a:spcPts val="5250"/>
              </a:lnSpc>
              <a:spcBef>
                <a:spcPct val="0"/>
              </a:spcBef>
            </a:pPr>
            <a:endParaRPr lang="en-US" sz="5000" spc="250">
              <a:solidFill>
                <a:srgbClr val="000000"/>
              </a:solidFill>
              <a:latin typeface="Amaranth"/>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20187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TextBox 4"/>
          <p:cNvSpPr txBox="1"/>
          <p:nvPr/>
        </p:nvSpPr>
        <p:spPr>
          <a:xfrm>
            <a:off x="714999" y="69010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Potential Exploits:</a:t>
            </a:r>
          </a:p>
        </p:txBody>
      </p:sp>
      <p:sp>
        <p:nvSpPr>
          <p:cNvPr id="5" name="TextBox 5"/>
          <p:cNvSpPr txBox="1"/>
          <p:nvPr/>
        </p:nvSpPr>
        <p:spPr>
          <a:xfrm>
            <a:off x="177683" y="2472416"/>
            <a:ext cx="17932634" cy="4708843"/>
          </a:xfrm>
          <a:prstGeom prst="rect">
            <a:avLst/>
          </a:prstGeom>
        </p:spPr>
        <p:txBody>
          <a:bodyPr lIns="0" tIns="0" rIns="0" bIns="0" rtlCol="0" anchor="t">
            <a:spAutoFit/>
          </a:bodyPr>
          <a:lstStyle/>
          <a:p>
            <a:pPr marL="1079510" lvl="1" indent="-539755">
              <a:lnSpc>
                <a:spcPts val="5250"/>
              </a:lnSpc>
              <a:buFont typeface="Arial"/>
              <a:buChar char="•"/>
            </a:pPr>
            <a:r>
              <a:rPr lang="en-US" sz="5000" spc="250">
                <a:solidFill>
                  <a:srgbClr val="000000"/>
                </a:solidFill>
                <a:latin typeface="Amaranth"/>
              </a:rPr>
              <a:t> There's three main ways to potentially exploit our system:</a:t>
            </a:r>
          </a:p>
          <a:p>
            <a:pPr>
              <a:lnSpc>
                <a:spcPts val="5250"/>
              </a:lnSpc>
            </a:pPr>
            <a:r>
              <a:rPr lang="en-US" sz="5000" spc="250">
                <a:solidFill>
                  <a:srgbClr val="000000"/>
                </a:solidFill>
                <a:latin typeface="Amaranth"/>
              </a:rPr>
              <a:t>       1. Seller generated hash.</a:t>
            </a:r>
          </a:p>
          <a:p>
            <a:pPr>
              <a:lnSpc>
                <a:spcPts val="5250"/>
              </a:lnSpc>
            </a:pPr>
            <a:r>
              <a:rPr lang="en-US" sz="5000" spc="250">
                <a:solidFill>
                  <a:srgbClr val="000000"/>
                </a:solidFill>
                <a:latin typeface="Amaranth"/>
              </a:rPr>
              <a:t>       2. Copy of a genuine hash.</a:t>
            </a:r>
          </a:p>
          <a:p>
            <a:pPr>
              <a:lnSpc>
                <a:spcPts val="5250"/>
              </a:lnSpc>
            </a:pPr>
            <a:r>
              <a:rPr lang="en-US" sz="5000" spc="250">
                <a:solidFill>
                  <a:srgbClr val="000000"/>
                </a:solidFill>
                <a:latin typeface="Amaranth"/>
              </a:rPr>
              <a:t>       3. Seller is the one selling the counterfeits.</a:t>
            </a:r>
          </a:p>
          <a:p>
            <a:pPr>
              <a:lnSpc>
                <a:spcPts val="5250"/>
              </a:lnSpc>
              <a:spcBef>
                <a:spcPct val="0"/>
              </a:spcBef>
            </a:pPr>
            <a:endParaRPr lang="en-US" sz="5000" spc="250">
              <a:solidFill>
                <a:srgbClr val="000000"/>
              </a:solidFill>
              <a:latin typeface="Amaranth"/>
            </a:endParaRPr>
          </a:p>
          <a:p>
            <a:pPr>
              <a:lnSpc>
                <a:spcPts val="5250"/>
              </a:lnSpc>
              <a:spcBef>
                <a:spcPct val="0"/>
              </a:spcBef>
            </a:pPr>
            <a:endParaRPr lang="en-US" sz="5000" spc="250">
              <a:solidFill>
                <a:srgbClr val="000000"/>
              </a:solidFill>
              <a:latin typeface="Amaranth"/>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3129" y="3310177"/>
            <a:ext cx="12661741" cy="3490892"/>
          </a:xfrm>
          <a:prstGeom prst="rect">
            <a:avLst/>
          </a:prstGeom>
        </p:spPr>
        <p:txBody>
          <a:bodyPr lIns="0" tIns="0" rIns="0" bIns="0" rtlCol="0" anchor="t">
            <a:spAutoFit/>
          </a:bodyPr>
          <a:lstStyle/>
          <a:p>
            <a:pPr>
              <a:lnSpc>
                <a:spcPts val="17322"/>
              </a:lnSpc>
            </a:pPr>
            <a:r>
              <a:rPr lang="en-US" sz="16497" spc="824">
                <a:solidFill>
                  <a:srgbClr val="000000"/>
                </a:solidFill>
                <a:latin typeface="Amaranth"/>
              </a:rPr>
              <a:t>CONCLUSION</a:t>
            </a:r>
          </a:p>
          <a:p>
            <a:pPr>
              <a:lnSpc>
                <a:spcPts val="5250"/>
              </a:lnSpc>
              <a:spcBef>
                <a:spcPct val="0"/>
              </a:spcBef>
            </a:pPr>
            <a:endParaRPr lang="en-US" sz="16497" spc="824">
              <a:solidFill>
                <a:srgbClr val="000000"/>
              </a:solidFill>
              <a:latin typeface="Amaranth"/>
            </a:endParaRPr>
          </a:p>
          <a:p>
            <a:pPr>
              <a:lnSpc>
                <a:spcPts val="5250"/>
              </a:lnSpc>
              <a:spcBef>
                <a:spcPct val="0"/>
              </a:spcBef>
            </a:pPr>
            <a:endParaRPr lang="en-US" sz="16497" spc="824">
              <a:solidFill>
                <a:srgbClr val="000000"/>
              </a:solidFill>
              <a:latin typeface="Amaranth"/>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20187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TextBox 4"/>
          <p:cNvSpPr txBox="1"/>
          <p:nvPr/>
        </p:nvSpPr>
        <p:spPr>
          <a:xfrm>
            <a:off x="714999" y="69010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Limitations:</a:t>
            </a:r>
          </a:p>
        </p:txBody>
      </p:sp>
      <p:sp>
        <p:nvSpPr>
          <p:cNvPr id="5" name="TextBox 5"/>
          <p:cNvSpPr txBox="1"/>
          <p:nvPr/>
        </p:nvSpPr>
        <p:spPr>
          <a:xfrm>
            <a:off x="0" y="3494092"/>
            <a:ext cx="18288000" cy="4055111"/>
          </a:xfrm>
          <a:prstGeom prst="rect">
            <a:avLst/>
          </a:prstGeom>
        </p:spPr>
        <p:txBody>
          <a:bodyPr lIns="0" tIns="0" rIns="0" bIns="0" rtlCol="0" anchor="t">
            <a:spAutoFit/>
          </a:bodyPr>
          <a:lstStyle/>
          <a:p>
            <a:pPr marL="1079510" lvl="1" indent="-539755">
              <a:lnSpc>
                <a:spcPts val="5250"/>
              </a:lnSpc>
              <a:buFont typeface="Arial"/>
              <a:buChar char="•"/>
            </a:pPr>
            <a:r>
              <a:rPr lang="en-US" sz="5000" spc="250">
                <a:solidFill>
                  <a:srgbClr val="000000"/>
                </a:solidFill>
                <a:latin typeface="Amaranth"/>
              </a:rPr>
              <a:t>Customer sentiment towards Crypto wallets such as Metamask.   </a:t>
            </a:r>
          </a:p>
          <a:p>
            <a:pPr>
              <a:lnSpc>
                <a:spcPts val="5250"/>
              </a:lnSpc>
            </a:pPr>
            <a:endParaRPr lang="en-US" sz="5000" spc="250">
              <a:solidFill>
                <a:srgbClr val="000000"/>
              </a:solidFill>
              <a:latin typeface="Amaranth"/>
            </a:endParaRPr>
          </a:p>
          <a:p>
            <a:pPr marL="1079510" lvl="1" indent="-539755">
              <a:lnSpc>
                <a:spcPts val="5250"/>
              </a:lnSpc>
              <a:buFont typeface="Arial"/>
              <a:buChar char="•"/>
            </a:pPr>
            <a:r>
              <a:rPr lang="en-US" sz="5000" spc="250">
                <a:solidFill>
                  <a:srgbClr val="000000"/>
                </a:solidFill>
                <a:latin typeface="Amaranth"/>
              </a:rPr>
              <a:t>Scaling iReplica further.</a:t>
            </a:r>
          </a:p>
          <a:p>
            <a:pPr>
              <a:lnSpc>
                <a:spcPts val="5250"/>
              </a:lnSpc>
              <a:spcBef>
                <a:spcPct val="0"/>
              </a:spcBef>
            </a:pPr>
            <a:endParaRPr lang="en-US" sz="5000" spc="250">
              <a:solidFill>
                <a:srgbClr val="000000"/>
              </a:solidFill>
              <a:latin typeface="Amaranth"/>
            </a:endParaRPr>
          </a:p>
          <a:p>
            <a:pPr>
              <a:lnSpc>
                <a:spcPts val="5250"/>
              </a:lnSpc>
              <a:spcBef>
                <a:spcPct val="0"/>
              </a:spcBef>
            </a:pPr>
            <a:endParaRPr lang="en-US" sz="5000" spc="250">
              <a:solidFill>
                <a:srgbClr val="000000"/>
              </a:solidFill>
              <a:latin typeface="Amaranth"/>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3001" y="-1128319"/>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619537" y="8172754"/>
            <a:ext cx="1635964" cy="1633346"/>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6" name="Group 6"/>
          <p:cNvGrpSpPr/>
          <p:nvPr/>
        </p:nvGrpSpPr>
        <p:grpSpPr>
          <a:xfrm rot="5400000">
            <a:off x="618228" y="566151"/>
            <a:ext cx="1635964" cy="1633346"/>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8" name="TextBox 8"/>
          <p:cNvSpPr txBox="1"/>
          <p:nvPr/>
        </p:nvSpPr>
        <p:spPr>
          <a:xfrm>
            <a:off x="4531995" y="5162550"/>
            <a:ext cx="8183276" cy="818557"/>
          </a:xfrm>
          <a:prstGeom prst="rect">
            <a:avLst/>
          </a:prstGeom>
        </p:spPr>
        <p:txBody>
          <a:bodyPr lIns="0" tIns="0" rIns="0" bIns="0" rtlCol="0" anchor="t">
            <a:spAutoFit/>
          </a:bodyPr>
          <a:lstStyle/>
          <a:p>
            <a:pPr algn="ctr">
              <a:lnSpc>
                <a:spcPts val="6300"/>
              </a:lnSpc>
            </a:pPr>
            <a:r>
              <a:rPr lang="en-US" sz="6000" spc="300" dirty="0">
                <a:solidFill>
                  <a:srgbClr val="2B4A9D"/>
                </a:solidFill>
                <a:latin typeface="Poppins ExtraBold"/>
              </a:rPr>
              <a:t>TEAM</a:t>
            </a:r>
            <a:endParaRPr lang="en-US" dirty="0"/>
          </a:p>
        </p:txBody>
      </p:sp>
      <p:sp>
        <p:nvSpPr>
          <p:cNvPr id="9" name="TextBox 9"/>
          <p:cNvSpPr txBox="1"/>
          <p:nvPr/>
        </p:nvSpPr>
        <p:spPr>
          <a:xfrm>
            <a:off x="4932045" y="6434027"/>
            <a:ext cx="7383176" cy="523875"/>
          </a:xfrm>
          <a:prstGeom prst="rect">
            <a:avLst/>
          </a:prstGeom>
        </p:spPr>
        <p:txBody>
          <a:bodyPr lIns="0" tIns="0" rIns="0" bIns="0" rtlCol="0" anchor="t">
            <a:spAutoFit/>
          </a:bodyPr>
          <a:lstStyle/>
          <a:p>
            <a:pPr algn="ctr">
              <a:lnSpc>
                <a:spcPts val="4200"/>
              </a:lnSpc>
            </a:pPr>
            <a:r>
              <a:rPr lang="en-US" sz="3000" spc="300">
                <a:solidFill>
                  <a:srgbClr val="000000"/>
                </a:solidFill>
                <a:latin typeface="Lato Bold"/>
              </a:rPr>
              <a:t>RAHUL KURKURE - 20114079</a:t>
            </a:r>
          </a:p>
        </p:txBody>
      </p:sp>
      <p:sp>
        <p:nvSpPr>
          <p:cNvPr id="10" name="TextBox 10"/>
          <p:cNvSpPr txBox="1"/>
          <p:nvPr/>
        </p:nvSpPr>
        <p:spPr>
          <a:xfrm>
            <a:off x="5285994" y="7187887"/>
            <a:ext cx="6675279" cy="523875"/>
          </a:xfrm>
          <a:prstGeom prst="rect">
            <a:avLst/>
          </a:prstGeom>
        </p:spPr>
        <p:txBody>
          <a:bodyPr lIns="0" tIns="0" rIns="0" bIns="0" rtlCol="0" anchor="t">
            <a:spAutoFit/>
          </a:bodyPr>
          <a:lstStyle/>
          <a:p>
            <a:pPr algn="ctr">
              <a:lnSpc>
                <a:spcPts val="4200"/>
              </a:lnSpc>
              <a:spcBef>
                <a:spcPct val="0"/>
              </a:spcBef>
            </a:pPr>
            <a:r>
              <a:rPr lang="en-US" sz="3000" spc="300">
                <a:solidFill>
                  <a:srgbClr val="000000"/>
                </a:solidFill>
                <a:latin typeface="Lato Bold"/>
              </a:rPr>
              <a:t>DHERAVATH VIKAS - 20114033</a:t>
            </a:r>
          </a:p>
        </p:txBody>
      </p:sp>
      <p:sp>
        <p:nvSpPr>
          <p:cNvPr id="11" name="TextBox 11"/>
          <p:cNvSpPr txBox="1"/>
          <p:nvPr/>
        </p:nvSpPr>
        <p:spPr>
          <a:xfrm>
            <a:off x="5018579" y="7940362"/>
            <a:ext cx="7210108" cy="523875"/>
          </a:xfrm>
          <a:prstGeom prst="rect">
            <a:avLst/>
          </a:prstGeom>
        </p:spPr>
        <p:txBody>
          <a:bodyPr lIns="0" tIns="0" rIns="0" bIns="0" rtlCol="0" anchor="t">
            <a:spAutoFit/>
          </a:bodyPr>
          <a:lstStyle/>
          <a:p>
            <a:pPr algn="ctr">
              <a:lnSpc>
                <a:spcPts val="4200"/>
              </a:lnSpc>
              <a:spcBef>
                <a:spcPct val="0"/>
              </a:spcBef>
            </a:pPr>
            <a:r>
              <a:rPr lang="en-US" sz="3000" spc="300">
                <a:solidFill>
                  <a:srgbClr val="000000"/>
                </a:solidFill>
                <a:latin typeface="Lato Bold"/>
              </a:rPr>
              <a:t>KUDIKALA RISHIKESH - 20114066</a:t>
            </a:r>
          </a:p>
        </p:txBody>
      </p:sp>
      <p:sp>
        <p:nvSpPr>
          <p:cNvPr id="12" name="TextBox 12"/>
          <p:cNvSpPr txBox="1"/>
          <p:nvPr/>
        </p:nvSpPr>
        <p:spPr>
          <a:xfrm>
            <a:off x="4531995" y="1668684"/>
            <a:ext cx="8183276" cy="895354"/>
          </a:xfrm>
          <a:prstGeom prst="rect">
            <a:avLst/>
          </a:prstGeom>
        </p:spPr>
        <p:txBody>
          <a:bodyPr lIns="0" tIns="0" rIns="0" bIns="0" rtlCol="0" anchor="t">
            <a:spAutoFit/>
          </a:bodyPr>
          <a:lstStyle/>
          <a:p>
            <a:pPr algn="ctr">
              <a:lnSpc>
                <a:spcPts val="6300"/>
              </a:lnSpc>
            </a:pPr>
            <a:r>
              <a:rPr lang="en-US" sz="6000" spc="300">
                <a:solidFill>
                  <a:srgbClr val="2B4A9D"/>
                </a:solidFill>
                <a:latin typeface="Poppins ExtraBold"/>
              </a:rPr>
              <a:t>SUPERVISORS</a:t>
            </a:r>
          </a:p>
        </p:txBody>
      </p:sp>
      <p:sp>
        <p:nvSpPr>
          <p:cNvPr id="13" name="TextBox 13"/>
          <p:cNvSpPr txBox="1"/>
          <p:nvPr/>
        </p:nvSpPr>
        <p:spPr>
          <a:xfrm>
            <a:off x="4932045" y="2643505"/>
            <a:ext cx="7383176" cy="547370"/>
          </a:xfrm>
          <a:prstGeom prst="rect">
            <a:avLst/>
          </a:prstGeom>
        </p:spPr>
        <p:txBody>
          <a:bodyPr lIns="0" tIns="0" rIns="0" bIns="0" rtlCol="0" anchor="t">
            <a:spAutoFit/>
          </a:bodyPr>
          <a:lstStyle/>
          <a:p>
            <a:pPr algn="ctr">
              <a:lnSpc>
                <a:spcPts val="4480"/>
              </a:lnSpc>
            </a:pPr>
            <a:r>
              <a:rPr lang="en-US" sz="3200" spc="320">
                <a:solidFill>
                  <a:srgbClr val="000000"/>
                </a:solidFill>
                <a:latin typeface="Lato Bold Italics"/>
              </a:rPr>
              <a:t>PROF. PRADUMN KUMAR PANDEY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20187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TextBox 4"/>
          <p:cNvSpPr txBox="1"/>
          <p:nvPr/>
        </p:nvSpPr>
        <p:spPr>
          <a:xfrm>
            <a:off x="714999" y="69010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Future works</a:t>
            </a:r>
          </a:p>
        </p:txBody>
      </p:sp>
      <p:sp>
        <p:nvSpPr>
          <p:cNvPr id="5" name="TextBox 5"/>
          <p:cNvSpPr txBox="1"/>
          <p:nvPr/>
        </p:nvSpPr>
        <p:spPr>
          <a:xfrm>
            <a:off x="355366" y="2272523"/>
            <a:ext cx="17932634" cy="7401878"/>
          </a:xfrm>
          <a:prstGeom prst="rect">
            <a:avLst/>
          </a:prstGeom>
        </p:spPr>
        <p:txBody>
          <a:bodyPr lIns="0" tIns="0" rIns="0" bIns="0" rtlCol="0" anchor="t">
            <a:spAutoFit/>
          </a:bodyPr>
          <a:lstStyle/>
          <a:p>
            <a:pPr marL="1079510" lvl="1" indent="-539755">
              <a:lnSpc>
                <a:spcPts val="5250"/>
              </a:lnSpc>
              <a:buFont typeface="Arial"/>
              <a:buChar char="•"/>
            </a:pPr>
            <a:r>
              <a:rPr lang="en-US" sz="5000" spc="250">
                <a:solidFill>
                  <a:srgbClr val="000000"/>
                </a:solidFill>
                <a:latin typeface="Amaranth"/>
              </a:rPr>
              <a:t> There can be many possibilities depending on the exploration of new counterfeiting methods. And Additionally we can provide further features which ensure a some special case like online payments etc. or Supply Chain management.   </a:t>
            </a:r>
          </a:p>
          <a:p>
            <a:pPr>
              <a:lnSpc>
                <a:spcPts val="5250"/>
              </a:lnSpc>
            </a:pPr>
            <a:endParaRPr lang="en-US" sz="5000" spc="250">
              <a:solidFill>
                <a:srgbClr val="000000"/>
              </a:solidFill>
              <a:latin typeface="Amaranth"/>
            </a:endParaRPr>
          </a:p>
          <a:p>
            <a:pPr marL="1079510" lvl="1" indent="-539755">
              <a:lnSpc>
                <a:spcPts val="5250"/>
              </a:lnSpc>
              <a:buFont typeface="Arial"/>
              <a:buChar char="•"/>
            </a:pPr>
            <a:r>
              <a:rPr lang="en-US" sz="5000" spc="250">
                <a:solidFill>
                  <a:srgbClr val="000000"/>
                </a:solidFill>
                <a:latin typeface="Amaranth"/>
              </a:rPr>
              <a:t>Product Ownership Transfer Mechanism for Online transactions.</a:t>
            </a:r>
          </a:p>
          <a:p>
            <a:pPr marL="1079510" lvl="1" indent="-539755">
              <a:lnSpc>
                <a:spcPts val="5250"/>
              </a:lnSpc>
              <a:buFont typeface="Arial"/>
              <a:buChar char="•"/>
            </a:pPr>
            <a:r>
              <a:rPr lang="en-US" sz="5000" spc="250">
                <a:solidFill>
                  <a:srgbClr val="000000"/>
                </a:solidFill>
                <a:latin typeface="Amaranth"/>
              </a:rPr>
              <a:t>History of Owners Feature</a:t>
            </a:r>
          </a:p>
          <a:p>
            <a:pPr>
              <a:lnSpc>
                <a:spcPts val="5250"/>
              </a:lnSpc>
              <a:spcBef>
                <a:spcPct val="0"/>
              </a:spcBef>
            </a:pPr>
            <a:endParaRPr lang="en-US" sz="5000" spc="250">
              <a:solidFill>
                <a:srgbClr val="000000"/>
              </a:solidFill>
              <a:latin typeface="Amaranth"/>
            </a:endParaRPr>
          </a:p>
          <a:p>
            <a:pPr>
              <a:lnSpc>
                <a:spcPts val="5250"/>
              </a:lnSpc>
              <a:spcBef>
                <a:spcPct val="0"/>
              </a:spcBef>
            </a:pPr>
            <a:endParaRPr lang="en-US" sz="5000" spc="250">
              <a:solidFill>
                <a:srgbClr val="000000"/>
              </a:solidFill>
              <a:latin typeface="Amaranth"/>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3830" y="1886162"/>
            <a:ext cx="15562218" cy="695326"/>
          </a:xfrm>
          <a:prstGeom prst="rect">
            <a:avLst/>
          </a:prstGeom>
        </p:spPr>
        <p:txBody>
          <a:bodyPr lIns="0" tIns="0" rIns="0" bIns="0" rtlCol="0" anchor="t">
            <a:spAutoFit/>
          </a:bodyPr>
          <a:lstStyle/>
          <a:p>
            <a:pPr algn="ctr">
              <a:lnSpc>
                <a:spcPts val="5250"/>
              </a:lnSpc>
              <a:spcBef>
                <a:spcPct val="0"/>
              </a:spcBef>
            </a:pPr>
            <a:r>
              <a:rPr lang="en-US" sz="5000" spc="250">
                <a:solidFill>
                  <a:srgbClr val="000000"/>
                </a:solidFill>
                <a:latin typeface="Amaranth"/>
              </a:rPr>
              <a:t>The Basic CRUD API for Registration of product</a:t>
            </a:r>
          </a:p>
        </p:txBody>
      </p:sp>
      <p:grpSp>
        <p:nvGrpSpPr>
          <p:cNvPr id="3" name="Group 3"/>
          <p:cNvGrpSpPr/>
          <p:nvPr/>
        </p:nvGrpSpPr>
        <p:grpSpPr>
          <a:xfrm rot="-5400000">
            <a:off x="4369950" y="-4179660"/>
            <a:ext cx="1629197" cy="10369097"/>
            <a:chOff x="0" y="0"/>
            <a:chExt cx="2354580" cy="14985834"/>
          </a:xfrm>
        </p:grpSpPr>
        <p:sp>
          <p:nvSpPr>
            <p:cNvPr id="4" name="Freeform 4"/>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5" name="Freeform 5"/>
          <p:cNvSpPr/>
          <p:nvPr/>
        </p:nvSpPr>
        <p:spPr>
          <a:xfrm>
            <a:off x="1933574" y="2815735"/>
            <a:ext cx="13459021" cy="6876565"/>
          </a:xfrm>
          <a:custGeom>
            <a:avLst/>
            <a:gdLst/>
            <a:ahLst/>
            <a:cxnLst/>
            <a:rect l="l" t="t" r="r" b="b"/>
            <a:pathLst>
              <a:path w="13459021" h="6876565">
                <a:moveTo>
                  <a:pt x="0" y="0"/>
                </a:moveTo>
                <a:lnTo>
                  <a:pt x="13459021" y="0"/>
                </a:lnTo>
                <a:lnTo>
                  <a:pt x="13459021" y="6876565"/>
                </a:lnTo>
                <a:lnTo>
                  <a:pt x="0" y="6876565"/>
                </a:lnTo>
                <a:lnTo>
                  <a:pt x="0" y="0"/>
                </a:lnTo>
                <a:close/>
              </a:path>
            </a:pathLst>
          </a:custGeom>
          <a:blipFill>
            <a:blip r:embed="rId2"/>
            <a:stretch>
              <a:fillRect/>
            </a:stretch>
          </a:blipFill>
        </p:spPr>
      </p:sp>
      <p:sp>
        <p:nvSpPr>
          <p:cNvPr id="6" name="TextBox 6"/>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Progress so far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Freeform 4"/>
          <p:cNvSpPr/>
          <p:nvPr/>
        </p:nvSpPr>
        <p:spPr>
          <a:xfrm>
            <a:off x="2386298" y="2958973"/>
            <a:ext cx="13515404" cy="6898488"/>
          </a:xfrm>
          <a:custGeom>
            <a:avLst/>
            <a:gdLst/>
            <a:ahLst/>
            <a:cxnLst/>
            <a:rect l="l" t="t" r="r" b="b"/>
            <a:pathLst>
              <a:path w="13515404" h="6898488">
                <a:moveTo>
                  <a:pt x="0" y="0"/>
                </a:moveTo>
                <a:lnTo>
                  <a:pt x="13515404" y="0"/>
                </a:lnTo>
                <a:lnTo>
                  <a:pt x="13515404" y="6898487"/>
                </a:lnTo>
                <a:lnTo>
                  <a:pt x="0" y="6898487"/>
                </a:lnTo>
                <a:lnTo>
                  <a:pt x="0" y="0"/>
                </a:lnTo>
                <a:close/>
              </a:path>
            </a:pathLst>
          </a:custGeom>
          <a:blipFill>
            <a:blip r:embed="rId2"/>
            <a:stretch>
              <a:fillRect/>
            </a:stretch>
          </a:blipFill>
        </p:spPr>
      </p:sp>
      <p:sp>
        <p:nvSpPr>
          <p:cNvPr id="5" name="TextBox 5"/>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Progress so far</a:t>
            </a:r>
          </a:p>
        </p:txBody>
      </p:sp>
      <p:sp>
        <p:nvSpPr>
          <p:cNvPr id="6" name="TextBox 6"/>
          <p:cNvSpPr txBox="1"/>
          <p:nvPr/>
        </p:nvSpPr>
        <p:spPr>
          <a:xfrm>
            <a:off x="517352" y="1900428"/>
            <a:ext cx="439547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The Database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Freeform 4"/>
          <p:cNvSpPr/>
          <p:nvPr/>
        </p:nvSpPr>
        <p:spPr>
          <a:xfrm>
            <a:off x="2570861" y="2956602"/>
            <a:ext cx="12089539" cy="6800366"/>
          </a:xfrm>
          <a:custGeom>
            <a:avLst/>
            <a:gdLst/>
            <a:ahLst/>
            <a:cxnLst/>
            <a:rect l="l" t="t" r="r" b="b"/>
            <a:pathLst>
              <a:path w="12089539" h="6800366">
                <a:moveTo>
                  <a:pt x="0" y="0"/>
                </a:moveTo>
                <a:lnTo>
                  <a:pt x="12089540" y="0"/>
                </a:lnTo>
                <a:lnTo>
                  <a:pt x="12089540" y="6800366"/>
                </a:lnTo>
                <a:lnTo>
                  <a:pt x="0" y="6800366"/>
                </a:lnTo>
                <a:lnTo>
                  <a:pt x="0" y="0"/>
                </a:lnTo>
                <a:close/>
              </a:path>
            </a:pathLst>
          </a:custGeom>
          <a:blipFill>
            <a:blip r:embed="rId2"/>
            <a:stretch>
              <a:fillRect/>
            </a:stretch>
          </a:blipFill>
        </p:spPr>
      </p:sp>
      <p:sp>
        <p:nvSpPr>
          <p:cNvPr id="5" name="TextBox 5"/>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Progress so far</a:t>
            </a:r>
          </a:p>
        </p:txBody>
      </p:sp>
      <p:sp>
        <p:nvSpPr>
          <p:cNvPr id="6" name="TextBox 6"/>
          <p:cNvSpPr txBox="1"/>
          <p:nvPr/>
        </p:nvSpPr>
        <p:spPr>
          <a:xfrm>
            <a:off x="-932835" y="1898057"/>
            <a:ext cx="9894453"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Solidity Smart Contract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Freeform 4"/>
          <p:cNvSpPr/>
          <p:nvPr/>
        </p:nvSpPr>
        <p:spPr>
          <a:xfrm>
            <a:off x="2071596" y="2762942"/>
            <a:ext cx="14144807" cy="7226951"/>
          </a:xfrm>
          <a:custGeom>
            <a:avLst/>
            <a:gdLst/>
            <a:ahLst/>
            <a:cxnLst/>
            <a:rect l="l" t="t" r="r" b="b"/>
            <a:pathLst>
              <a:path w="14144807" h="7226951">
                <a:moveTo>
                  <a:pt x="0" y="0"/>
                </a:moveTo>
                <a:lnTo>
                  <a:pt x="14144808" y="0"/>
                </a:lnTo>
                <a:lnTo>
                  <a:pt x="14144808" y="7226951"/>
                </a:lnTo>
                <a:lnTo>
                  <a:pt x="0" y="7226951"/>
                </a:lnTo>
                <a:lnTo>
                  <a:pt x="0" y="0"/>
                </a:lnTo>
                <a:close/>
              </a:path>
            </a:pathLst>
          </a:custGeom>
          <a:blipFill>
            <a:blip r:embed="rId2"/>
            <a:stretch>
              <a:fillRect/>
            </a:stretch>
          </a:blipFill>
        </p:spPr>
      </p:sp>
      <p:sp>
        <p:nvSpPr>
          <p:cNvPr id="5" name="TextBox 5"/>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Progress so far</a:t>
            </a:r>
          </a:p>
        </p:txBody>
      </p:sp>
      <p:sp>
        <p:nvSpPr>
          <p:cNvPr id="6" name="TextBox 6"/>
          <p:cNvSpPr txBox="1"/>
          <p:nvPr/>
        </p:nvSpPr>
        <p:spPr>
          <a:xfrm>
            <a:off x="0" y="1875847"/>
            <a:ext cx="9894453"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Smart Contract Deployment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8191DEC7-6210-59B3-66DC-5124EA00DADA}"/>
              </a:ext>
            </a:extLst>
          </p:cNvPr>
          <p:cNvGrpSpPr/>
          <p:nvPr/>
        </p:nvGrpSpPr>
        <p:grpSpPr>
          <a:xfrm rot="-5400000">
            <a:off x="4440085" y="-3886502"/>
            <a:ext cx="1628318" cy="10369097"/>
            <a:chOff x="0" y="0"/>
            <a:chExt cx="2353310" cy="14985834"/>
          </a:xfrm>
        </p:grpSpPr>
        <p:sp>
          <p:nvSpPr>
            <p:cNvPr id="4" name="Freeform 3">
              <a:extLst>
                <a:ext uri="{FF2B5EF4-FFF2-40B4-BE49-F238E27FC236}">
                  <a16:creationId xmlns:a16="http://schemas.microsoft.com/office/drawing/2014/main" id="{934BACFC-7B5E-A2CE-9D10-520DDE22DCF8}"/>
                </a:ext>
              </a:extLst>
            </p:cNvPr>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7" name="TextBox 6">
            <a:extLst>
              <a:ext uri="{FF2B5EF4-FFF2-40B4-BE49-F238E27FC236}">
                <a16:creationId xmlns:a16="http://schemas.microsoft.com/office/drawing/2014/main" id="{14FFC0D5-3C01-94C6-BFA1-E97601571E6E}"/>
              </a:ext>
            </a:extLst>
          </p:cNvPr>
          <p:cNvSpPr txBox="1"/>
          <p:nvPr/>
        </p:nvSpPr>
        <p:spPr>
          <a:xfrm>
            <a:off x="1430143" y="886522"/>
            <a:ext cx="523828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Amaranth"/>
              </a:rPr>
              <a:t>Progress so far​</a:t>
            </a:r>
            <a:endParaRPr lang="en-US"/>
          </a:p>
        </p:txBody>
      </p:sp>
      <p:pic>
        <p:nvPicPr>
          <p:cNvPr id="10" name="Picture 9" descr="A screenshot of a computer&#10;&#10;Description automatically generated">
            <a:extLst>
              <a:ext uri="{FF2B5EF4-FFF2-40B4-BE49-F238E27FC236}">
                <a16:creationId xmlns:a16="http://schemas.microsoft.com/office/drawing/2014/main" id="{68CC425C-2328-3F8D-AFAA-116EFC0564D3}"/>
              </a:ext>
            </a:extLst>
          </p:cNvPr>
          <p:cNvPicPr>
            <a:picLocks noChangeAspect="1"/>
          </p:cNvPicPr>
          <p:nvPr/>
        </p:nvPicPr>
        <p:blipFill>
          <a:blip r:embed="rId2"/>
          <a:stretch>
            <a:fillRect/>
          </a:stretch>
        </p:blipFill>
        <p:spPr>
          <a:xfrm>
            <a:off x="2092817" y="2571750"/>
            <a:ext cx="12991563" cy="7252414"/>
          </a:xfrm>
          <a:prstGeom prst="rect">
            <a:avLst/>
          </a:prstGeom>
        </p:spPr>
      </p:pic>
    </p:spTree>
    <p:extLst>
      <p:ext uri="{BB962C8B-B14F-4D97-AF65-F5344CB8AC3E}">
        <p14:creationId xmlns:p14="http://schemas.microsoft.com/office/powerpoint/2010/main" val="3139567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EBD70A10-18C4-A859-EBB1-71F91E36CBCC}"/>
              </a:ext>
            </a:extLst>
          </p:cNvPr>
          <p:cNvGrpSpPr/>
          <p:nvPr/>
        </p:nvGrpSpPr>
        <p:grpSpPr>
          <a:xfrm rot="-5400000">
            <a:off x="4370390" y="-4179221"/>
            <a:ext cx="1628318" cy="10369097"/>
            <a:chOff x="0" y="0"/>
            <a:chExt cx="2353310" cy="14985834"/>
          </a:xfrm>
        </p:grpSpPr>
        <p:sp>
          <p:nvSpPr>
            <p:cNvPr id="3" name="Freeform 3">
              <a:extLst>
                <a:ext uri="{FF2B5EF4-FFF2-40B4-BE49-F238E27FC236}">
                  <a16:creationId xmlns:a16="http://schemas.microsoft.com/office/drawing/2014/main" id="{C606B744-3C47-7520-7716-6559B1C3AB65}"/>
                </a:ext>
              </a:extLst>
            </p:cNvPr>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8" name="TextBox 5">
            <a:extLst>
              <a:ext uri="{FF2B5EF4-FFF2-40B4-BE49-F238E27FC236}">
                <a16:creationId xmlns:a16="http://schemas.microsoft.com/office/drawing/2014/main" id="{A74DB925-9E7B-28EA-78D4-9F882B109687}"/>
              </a:ext>
            </a:extLst>
          </p:cNvPr>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Progress so far</a:t>
            </a:r>
          </a:p>
        </p:txBody>
      </p:sp>
      <p:pic>
        <p:nvPicPr>
          <p:cNvPr id="11" name="Picture 10" descr="A screenshot of a computer&#10;&#10;Description automatically generated">
            <a:extLst>
              <a:ext uri="{FF2B5EF4-FFF2-40B4-BE49-F238E27FC236}">
                <a16:creationId xmlns:a16="http://schemas.microsoft.com/office/drawing/2014/main" id="{F6CF305B-2D0F-094C-DA76-A85086E60872}"/>
              </a:ext>
            </a:extLst>
          </p:cNvPr>
          <p:cNvPicPr>
            <a:picLocks noChangeAspect="1"/>
          </p:cNvPicPr>
          <p:nvPr/>
        </p:nvPicPr>
        <p:blipFill>
          <a:blip r:embed="rId2"/>
          <a:stretch>
            <a:fillRect/>
          </a:stretch>
        </p:blipFill>
        <p:spPr>
          <a:xfrm>
            <a:off x="1561171" y="2557811"/>
            <a:ext cx="12154829" cy="6844060"/>
          </a:xfrm>
          <a:prstGeom prst="rect">
            <a:avLst/>
          </a:prstGeom>
        </p:spPr>
      </p:pic>
    </p:spTree>
    <p:extLst>
      <p:ext uri="{BB962C8B-B14F-4D97-AF65-F5344CB8AC3E}">
        <p14:creationId xmlns:p14="http://schemas.microsoft.com/office/powerpoint/2010/main" val="3457193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2080C0FD-E921-7272-6E45-9BA8168A30DC}"/>
              </a:ext>
            </a:extLst>
          </p:cNvPr>
          <p:cNvGrpSpPr/>
          <p:nvPr/>
        </p:nvGrpSpPr>
        <p:grpSpPr>
          <a:xfrm rot="-5400000">
            <a:off x="4370390" y="-4179221"/>
            <a:ext cx="1628318" cy="10369097"/>
            <a:chOff x="0" y="0"/>
            <a:chExt cx="2353310" cy="14985834"/>
          </a:xfrm>
        </p:grpSpPr>
        <p:sp>
          <p:nvSpPr>
            <p:cNvPr id="3" name="Freeform 3">
              <a:extLst>
                <a:ext uri="{FF2B5EF4-FFF2-40B4-BE49-F238E27FC236}">
                  <a16:creationId xmlns:a16="http://schemas.microsoft.com/office/drawing/2014/main" id="{5E697278-8DD4-F617-1CD5-272ACD9ED6A3}"/>
                </a:ext>
              </a:extLst>
            </p:cNvPr>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6" name="TextBox 5">
            <a:extLst>
              <a:ext uri="{FF2B5EF4-FFF2-40B4-BE49-F238E27FC236}">
                <a16:creationId xmlns:a16="http://schemas.microsoft.com/office/drawing/2014/main" id="{DD0A0A6D-1AF0-EF50-3C2E-AD9D125C6C95}"/>
              </a:ext>
            </a:extLst>
          </p:cNvPr>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dirty="0">
                <a:solidFill>
                  <a:srgbClr val="FFFFFF"/>
                </a:solidFill>
                <a:latin typeface="Amaranth"/>
              </a:rPr>
              <a:t>Progress so far</a:t>
            </a:r>
          </a:p>
        </p:txBody>
      </p:sp>
      <p:pic>
        <p:nvPicPr>
          <p:cNvPr id="9" name="Picture 8" descr="A screenshot of a computer&#10;&#10;Description automatically generated">
            <a:extLst>
              <a:ext uri="{FF2B5EF4-FFF2-40B4-BE49-F238E27FC236}">
                <a16:creationId xmlns:a16="http://schemas.microsoft.com/office/drawing/2014/main" id="{8E82C6D4-6A1C-7671-A840-2C9626189042}"/>
              </a:ext>
            </a:extLst>
          </p:cNvPr>
          <p:cNvPicPr>
            <a:picLocks noChangeAspect="1"/>
          </p:cNvPicPr>
          <p:nvPr/>
        </p:nvPicPr>
        <p:blipFill>
          <a:blip r:embed="rId2"/>
          <a:stretch>
            <a:fillRect/>
          </a:stretch>
        </p:blipFill>
        <p:spPr>
          <a:xfrm>
            <a:off x="1561171" y="2557811"/>
            <a:ext cx="12154829" cy="6857999"/>
          </a:xfrm>
          <a:prstGeom prst="rect">
            <a:avLst/>
          </a:prstGeom>
        </p:spPr>
      </p:pic>
    </p:spTree>
    <p:extLst>
      <p:ext uri="{BB962C8B-B14F-4D97-AF65-F5344CB8AC3E}">
        <p14:creationId xmlns:p14="http://schemas.microsoft.com/office/powerpoint/2010/main" val="2715325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2643F74A-0CA4-10A2-1C7C-0BCFB3CD3F41}"/>
              </a:ext>
            </a:extLst>
          </p:cNvPr>
          <p:cNvGrpSpPr/>
          <p:nvPr/>
        </p:nvGrpSpPr>
        <p:grpSpPr>
          <a:xfrm rot="-5400000">
            <a:off x="4440085" y="-3886502"/>
            <a:ext cx="1628318" cy="10369097"/>
            <a:chOff x="0" y="0"/>
            <a:chExt cx="2353310" cy="14985834"/>
          </a:xfrm>
        </p:grpSpPr>
        <p:sp>
          <p:nvSpPr>
            <p:cNvPr id="3" name="Freeform 3">
              <a:extLst>
                <a:ext uri="{FF2B5EF4-FFF2-40B4-BE49-F238E27FC236}">
                  <a16:creationId xmlns:a16="http://schemas.microsoft.com/office/drawing/2014/main" id="{E888CCE2-EFE4-9129-F2AB-4D2C8A848350}"/>
                </a:ext>
              </a:extLst>
            </p:cNvPr>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5" name="TextBox 4">
            <a:extLst>
              <a:ext uri="{FF2B5EF4-FFF2-40B4-BE49-F238E27FC236}">
                <a16:creationId xmlns:a16="http://schemas.microsoft.com/office/drawing/2014/main" id="{68FFBC9D-AA8D-22D7-9506-E641BFF7F3C7}"/>
              </a:ext>
            </a:extLst>
          </p:cNvPr>
          <p:cNvSpPr txBox="1"/>
          <p:nvPr/>
        </p:nvSpPr>
        <p:spPr>
          <a:xfrm>
            <a:off x="1430143" y="886522"/>
            <a:ext cx="523828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Amaranth"/>
              </a:rPr>
              <a:t>Progress so far​</a:t>
            </a:r>
            <a:endParaRPr lang="en-US"/>
          </a:p>
        </p:txBody>
      </p:sp>
      <p:pic>
        <p:nvPicPr>
          <p:cNvPr id="6" name="Picture 5" descr="A screenshot of a computer&#10;&#10;Description automatically generated">
            <a:extLst>
              <a:ext uri="{FF2B5EF4-FFF2-40B4-BE49-F238E27FC236}">
                <a16:creationId xmlns:a16="http://schemas.microsoft.com/office/drawing/2014/main" id="{682D2211-0DAD-EC6A-EFF4-32795BCE3832}"/>
              </a:ext>
            </a:extLst>
          </p:cNvPr>
          <p:cNvPicPr>
            <a:picLocks noChangeAspect="1"/>
          </p:cNvPicPr>
          <p:nvPr/>
        </p:nvPicPr>
        <p:blipFill>
          <a:blip r:embed="rId2"/>
          <a:stretch>
            <a:fillRect/>
          </a:stretch>
        </p:blipFill>
        <p:spPr>
          <a:xfrm>
            <a:off x="1226635" y="2571750"/>
            <a:ext cx="14663852" cy="7345865"/>
          </a:xfrm>
          <a:prstGeom prst="rect">
            <a:avLst/>
          </a:prstGeom>
        </p:spPr>
      </p:pic>
    </p:spTree>
    <p:extLst>
      <p:ext uri="{BB962C8B-B14F-4D97-AF65-F5344CB8AC3E}">
        <p14:creationId xmlns:p14="http://schemas.microsoft.com/office/powerpoint/2010/main" val="1178425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6CFCC7B-3B7E-1DF5-79F0-7F3F2D4014FF}"/>
              </a:ext>
            </a:extLst>
          </p:cNvPr>
          <p:cNvGrpSpPr/>
          <p:nvPr/>
        </p:nvGrpSpPr>
        <p:grpSpPr>
          <a:xfrm rot="-5400000">
            <a:off x="4440085" y="-3886502"/>
            <a:ext cx="1628318" cy="10369097"/>
            <a:chOff x="0" y="0"/>
            <a:chExt cx="2353310" cy="14985834"/>
          </a:xfrm>
        </p:grpSpPr>
        <p:sp>
          <p:nvSpPr>
            <p:cNvPr id="3" name="Freeform 3">
              <a:extLst>
                <a:ext uri="{FF2B5EF4-FFF2-40B4-BE49-F238E27FC236}">
                  <a16:creationId xmlns:a16="http://schemas.microsoft.com/office/drawing/2014/main" id="{2B604F52-09D3-D8AF-11A3-92DEA9271307}"/>
                </a:ext>
              </a:extLst>
            </p:cNvPr>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6" name="TextBox 5">
            <a:extLst>
              <a:ext uri="{FF2B5EF4-FFF2-40B4-BE49-F238E27FC236}">
                <a16:creationId xmlns:a16="http://schemas.microsoft.com/office/drawing/2014/main" id="{544443A4-70C6-75E4-56D6-DF58FE82108D}"/>
              </a:ext>
            </a:extLst>
          </p:cNvPr>
          <p:cNvSpPr txBox="1"/>
          <p:nvPr/>
        </p:nvSpPr>
        <p:spPr>
          <a:xfrm>
            <a:off x="1430143" y="886522"/>
            <a:ext cx="523828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dirty="0">
                <a:solidFill>
                  <a:srgbClr val="FFFFFF"/>
                </a:solidFill>
                <a:latin typeface="Amaranth"/>
              </a:rPr>
              <a:t>Progress so far​</a:t>
            </a:r>
            <a:endParaRPr lang="en-US" dirty="0"/>
          </a:p>
        </p:txBody>
      </p:sp>
      <p:pic>
        <p:nvPicPr>
          <p:cNvPr id="9" name="Picture 8" descr="A screenshot of a computer&#10;&#10;Description automatically generated">
            <a:extLst>
              <a:ext uri="{FF2B5EF4-FFF2-40B4-BE49-F238E27FC236}">
                <a16:creationId xmlns:a16="http://schemas.microsoft.com/office/drawing/2014/main" id="{84E63A9D-5F5F-8685-DC57-7CC2BB931D9E}"/>
              </a:ext>
            </a:extLst>
          </p:cNvPr>
          <p:cNvPicPr>
            <a:picLocks noChangeAspect="1"/>
          </p:cNvPicPr>
          <p:nvPr/>
        </p:nvPicPr>
        <p:blipFill rotWithShape="1">
          <a:blip r:embed="rId2"/>
          <a:srcRect l="63603" t="4270" r="6250" b="19189"/>
          <a:stretch/>
        </p:blipFill>
        <p:spPr>
          <a:xfrm>
            <a:off x="4572001" y="2791987"/>
            <a:ext cx="6049540" cy="7278966"/>
          </a:xfrm>
          <a:prstGeom prst="rect">
            <a:avLst/>
          </a:prstGeom>
        </p:spPr>
      </p:pic>
    </p:spTree>
    <p:extLst>
      <p:ext uri="{BB962C8B-B14F-4D97-AF65-F5344CB8AC3E}">
        <p14:creationId xmlns:p14="http://schemas.microsoft.com/office/powerpoint/2010/main" val="288937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385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742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2623640" y="8498342"/>
            <a:ext cx="4876522" cy="6164339"/>
            <a:chOff x="0" y="0"/>
            <a:chExt cx="1514051" cy="1913890"/>
          </a:xfrm>
        </p:grpSpPr>
        <p:sp>
          <p:nvSpPr>
            <p:cNvPr id="7" name="Freeform 7"/>
            <p:cNvSpPr/>
            <p:nvPr/>
          </p:nvSpPr>
          <p:spPr>
            <a:xfrm>
              <a:off x="0" y="0"/>
              <a:ext cx="1514051" cy="1913890"/>
            </a:xfrm>
            <a:custGeom>
              <a:avLst/>
              <a:gdLst/>
              <a:ahLst/>
              <a:cxnLst/>
              <a:rect l="l" t="t" r="r" b="b"/>
              <a:pathLst>
                <a:path w="1514051" h="1913890">
                  <a:moveTo>
                    <a:pt x="0" y="0"/>
                  </a:moveTo>
                  <a:lnTo>
                    <a:pt x="0" y="1913890"/>
                  </a:lnTo>
                  <a:lnTo>
                    <a:pt x="1514051" y="1913890"/>
                  </a:lnTo>
                  <a:lnTo>
                    <a:pt x="1514051" y="0"/>
                  </a:lnTo>
                  <a:lnTo>
                    <a:pt x="0" y="0"/>
                  </a:lnTo>
                  <a:close/>
                  <a:moveTo>
                    <a:pt x="1453091" y="1852930"/>
                  </a:moveTo>
                  <a:lnTo>
                    <a:pt x="59690" y="1852930"/>
                  </a:lnTo>
                  <a:lnTo>
                    <a:pt x="59690" y="59690"/>
                  </a:lnTo>
                  <a:lnTo>
                    <a:pt x="1453091" y="59690"/>
                  </a:lnTo>
                  <a:lnTo>
                    <a:pt x="1453091" y="1852930"/>
                  </a:lnTo>
                  <a:close/>
                </a:path>
              </a:pathLst>
            </a:custGeom>
            <a:solidFill>
              <a:srgbClr val="2B4A9D"/>
            </a:solidFill>
          </p:spPr>
        </p:sp>
      </p:grpSp>
      <p:grpSp>
        <p:nvGrpSpPr>
          <p:cNvPr id="8" name="Group 8"/>
          <p:cNvGrpSpPr/>
          <p:nvPr/>
        </p:nvGrpSpPr>
        <p:grpSpPr>
          <a:xfrm rot="2700000">
            <a:off x="11524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5400000">
            <a:off x="4369950" y="-4179660"/>
            <a:ext cx="1629197" cy="10369097"/>
            <a:chOff x="0" y="0"/>
            <a:chExt cx="2354580" cy="14985834"/>
          </a:xfrm>
        </p:grpSpPr>
        <p:sp>
          <p:nvSpPr>
            <p:cNvPr id="11" name="Freeform 11"/>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12" name="Freeform 12"/>
          <p:cNvSpPr/>
          <p:nvPr/>
        </p:nvSpPr>
        <p:spPr>
          <a:xfrm>
            <a:off x="721446" y="2773920"/>
            <a:ext cx="5332920" cy="3555280"/>
          </a:xfrm>
          <a:custGeom>
            <a:avLst/>
            <a:gdLst/>
            <a:ahLst/>
            <a:cxnLst/>
            <a:rect l="l" t="t" r="r" b="b"/>
            <a:pathLst>
              <a:path w="5332920" h="3555280">
                <a:moveTo>
                  <a:pt x="0" y="0"/>
                </a:moveTo>
                <a:lnTo>
                  <a:pt x="5332920" y="0"/>
                </a:lnTo>
                <a:lnTo>
                  <a:pt x="5332920" y="3555280"/>
                </a:lnTo>
                <a:lnTo>
                  <a:pt x="0" y="3555280"/>
                </a:lnTo>
                <a:lnTo>
                  <a:pt x="0" y="0"/>
                </a:lnTo>
                <a:close/>
              </a:path>
            </a:pathLst>
          </a:custGeom>
          <a:blipFill>
            <a:blip r:embed="rId2"/>
            <a:stretch>
              <a:fillRect/>
            </a:stretch>
          </a:blipFill>
        </p:spPr>
      </p:sp>
      <p:sp>
        <p:nvSpPr>
          <p:cNvPr id="13" name="TextBox 13"/>
          <p:cNvSpPr txBox="1"/>
          <p:nvPr/>
        </p:nvSpPr>
        <p:spPr>
          <a:xfrm>
            <a:off x="714999" y="7435825"/>
            <a:ext cx="12938136" cy="2192020"/>
          </a:xfrm>
          <a:prstGeom prst="rect">
            <a:avLst/>
          </a:prstGeom>
        </p:spPr>
        <p:txBody>
          <a:bodyPr lIns="0" tIns="0" rIns="0" bIns="0" rtlCol="0" anchor="t">
            <a:spAutoFit/>
          </a:bodyPr>
          <a:lstStyle/>
          <a:p>
            <a:pPr>
              <a:lnSpc>
                <a:spcPts val="3500"/>
              </a:lnSpc>
            </a:pPr>
            <a:r>
              <a:rPr lang="en-US" sz="2800" spc="280">
                <a:solidFill>
                  <a:srgbClr val="000000"/>
                </a:solidFill>
                <a:latin typeface="Amaranth"/>
              </a:rPr>
              <a:t>Counterfeit products pose a significant threat to the global economy and consumer safety, with losses estimated to be in the trillions of dollars annually. Current methods for detecting counterfeit products are often unreliable, leading to a need for innovative and effective solutions to address this problem</a:t>
            </a:r>
          </a:p>
        </p:txBody>
      </p:sp>
      <p:sp>
        <p:nvSpPr>
          <p:cNvPr id="14" name="TextBox 14"/>
          <p:cNvSpPr txBox="1"/>
          <p:nvPr/>
        </p:nvSpPr>
        <p:spPr>
          <a:xfrm>
            <a:off x="721446" y="6595900"/>
            <a:ext cx="8926205" cy="523875"/>
          </a:xfrm>
          <a:prstGeom prst="rect">
            <a:avLst/>
          </a:prstGeom>
        </p:spPr>
        <p:txBody>
          <a:bodyPr lIns="0" tIns="0" rIns="0" bIns="0" rtlCol="0" anchor="t">
            <a:spAutoFit/>
          </a:bodyPr>
          <a:lstStyle/>
          <a:p>
            <a:pPr>
              <a:lnSpc>
                <a:spcPts val="4200"/>
              </a:lnSpc>
            </a:pPr>
            <a:r>
              <a:rPr lang="en-US" sz="3000" spc="300">
                <a:solidFill>
                  <a:srgbClr val="2B4A9D"/>
                </a:solidFill>
                <a:latin typeface="Lato"/>
              </a:rPr>
              <a:t>PRODUCT COUNTERFIETING</a:t>
            </a:r>
          </a:p>
        </p:txBody>
      </p:sp>
      <p:sp>
        <p:nvSpPr>
          <p:cNvPr id="15" name="TextBox 15"/>
          <p:cNvSpPr txBox="1"/>
          <p:nvPr/>
        </p:nvSpPr>
        <p:spPr>
          <a:xfrm>
            <a:off x="714999" y="674213"/>
            <a:ext cx="7020782" cy="733426"/>
          </a:xfrm>
          <a:prstGeom prst="rect">
            <a:avLst/>
          </a:prstGeom>
        </p:spPr>
        <p:txBody>
          <a:bodyPr lIns="0" tIns="0" rIns="0" bIns="0" rtlCol="0" anchor="t">
            <a:spAutoFit/>
          </a:bodyPr>
          <a:lstStyle/>
          <a:p>
            <a:pPr algn="ctr">
              <a:lnSpc>
                <a:spcPts val="5250"/>
              </a:lnSpc>
            </a:pPr>
            <a:r>
              <a:rPr lang="en-US" sz="5000" spc="250">
                <a:solidFill>
                  <a:srgbClr val="FFFFFF"/>
                </a:solidFill>
                <a:latin typeface="Poppins ExtraBold"/>
              </a:rPr>
              <a:t>Probem Statement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2080C0FD-E921-7272-6E45-9BA8168A30DC}"/>
              </a:ext>
            </a:extLst>
          </p:cNvPr>
          <p:cNvGrpSpPr/>
          <p:nvPr/>
        </p:nvGrpSpPr>
        <p:grpSpPr>
          <a:xfrm rot="-5400000">
            <a:off x="4370390" y="-4179221"/>
            <a:ext cx="1628318" cy="10369097"/>
            <a:chOff x="0" y="0"/>
            <a:chExt cx="2353310" cy="14985834"/>
          </a:xfrm>
        </p:grpSpPr>
        <p:sp>
          <p:nvSpPr>
            <p:cNvPr id="3" name="Freeform 3">
              <a:extLst>
                <a:ext uri="{FF2B5EF4-FFF2-40B4-BE49-F238E27FC236}">
                  <a16:creationId xmlns:a16="http://schemas.microsoft.com/office/drawing/2014/main" id="{5E697278-8DD4-F617-1CD5-272ACD9ED6A3}"/>
                </a:ext>
              </a:extLst>
            </p:cNvPr>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6" name="TextBox 5">
            <a:extLst>
              <a:ext uri="{FF2B5EF4-FFF2-40B4-BE49-F238E27FC236}">
                <a16:creationId xmlns:a16="http://schemas.microsoft.com/office/drawing/2014/main" id="{DD0A0A6D-1AF0-EF50-3C2E-AD9D125C6C95}"/>
              </a:ext>
            </a:extLst>
          </p:cNvPr>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dirty="0">
                <a:solidFill>
                  <a:srgbClr val="FFFFFF"/>
                </a:solidFill>
                <a:latin typeface="Amaranth"/>
              </a:rPr>
              <a:t>Progress so far</a:t>
            </a:r>
          </a:p>
        </p:txBody>
      </p:sp>
      <p:pic>
        <p:nvPicPr>
          <p:cNvPr id="2" name="Picture 1" descr="A screenshot of a computer&#10;&#10;Description automatically generated">
            <a:extLst>
              <a:ext uri="{FF2B5EF4-FFF2-40B4-BE49-F238E27FC236}">
                <a16:creationId xmlns:a16="http://schemas.microsoft.com/office/drawing/2014/main" id="{B5A290B7-487D-DD7E-F19E-43A861F5F897}"/>
              </a:ext>
            </a:extLst>
          </p:cNvPr>
          <p:cNvPicPr>
            <a:picLocks noChangeAspect="1"/>
          </p:cNvPicPr>
          <p:nvPr/>
        </p:nvPicPr>
        <p:blipFill>
          <a:blip r:embed="rId2"/>
          <a:stretch>
            <a:fillRect/>
          </a:stretch>
        </p:blipFill>
        <p:spPr>
          <a:xfrm>
            <a:off x="2439330" y="2571750"/>
            <a:ext cx="11987560" cy="6746487"/>
          </a:xfrm>
          <a:prstGeom prst="rect">
            <a:avLst/>
          </a:prstGeom>
        </p:spPr>
      </p:pic>
    </p:spTree>
    <p:extLst>
      <p:ext uri="{BB962C8B-B14F-4D97-AF65-F5344CB8AC3E}">
        <p14:creationId xmlns:p14="http://schemas.microsoft.com/office/powerpoint/2010/main" val="77528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TextBox 4"/>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References</a:t>
            </a:r>
          </a:p>
        </p:txBody>
      </p:sp>
      <p:sp>
        <p:nvSpPr>
          <p:cNvPr id="5" name="TextBox 5"/>
          <p:cNvSpPr txBox="1"/>
          <p:nvPr/>
        </p:nvSpPr>
        <p:spPr>
          <a:xfrm>
            <a:off x="522914" y="2009170"/>
            <a:ext cx="16914527" cy="8114008"/>
          </a:xfrm>
          <a:prstGeom prst="rect">
            <a:avLst/>
          </a:prstGeom>
        </p:spPr>
        <p:txBody>
          <a:bodyPr lIns="0" tIns="0" rIns="0" bIns="0" rtlCol="0" anchor="t">
            <a:spAutoFit/>
          </a:bodyPr>
          <a:lstStyle/>
          <a:p>
            <a:pPr algn="just">
              <a:lnSpc>
                <a:spcPts val="2553"/>
              </a:lnSpc>
            </a:pPr>
            <a:r>
              <a:rPr lang="en-US" sz="2432" spc="121">
                <a:solidFill>
                  <a:srgbClr val="000000"/>
                </a:solidFill>
                <a:latin typeface="Amaranth"/>
              </a:rPr>
              <a:t>[1] Bauer, D. P. (2022). ERC-721 Nonfungible Tokens. In Getting Started with Ethereum: A Step-by-Step Guide to Becoming a</a:t>
            </a:r>
          </a:p>
          <a:p>
            <a:pPr algn="just">
              <a:lnSpc>
                <a:spcPts val="2553"/>
              </a:lnSpc>
            </a:pPr>
            <a:r>
              <a:rPr lang="en-US" sz="2432" spc="121">
                <a:solidFill>
                  <a:srgbClr val="000000"/>
                </a:solidFill>
                <a:latin typeface="Amaranth"/>
              </a:rPr>
              <a:t>Blockchain Developer (pp. 55-74). Berkeley, CA: Apress.</a:t>
            </a:r>
          </a:p>
          <a:p>
            <a:pPr algn="just">
              <a:lnSpc>
                <a:spcPts val="2553"/>
              </a:lnSpc>
            </a:pPr>
            <a:endParaRPr lang="en-US" sz="2432" spc="121">
              <a:solidFill>
                <a:srgbClr val="000000"/>
              </a:solidFill>
              <a:latin typeface="Amaranth"/>
            </a:endParaRPr>
          </a:p>
          <a:p>
            <a:pPr algn="just">
              <a:lnSpc>
                <a:spcPts val="2553"/>
              </a:lnSpc>
            </a:pPr>
            <a:r>
              <a:rPr lang="en-US" sz="2432" spc="121">
                <a:solidFill>
                  <a:srgbClr val="000000"/>
                </a:solidFill>
                <a:latin typeface="Amaranth"/>
              </a:rPr>
              <a:t>[2] Lavanya, P. M., Ananthi, N., Kumaran, K., Abinaya, M., Kalaivani, B., Krithika, V., &amp; Rahul, S. S. (2021, December). Fake</a:t>
            </a:r>
          </a:p>
          <a:p>
            <a:pPr algn="just">
              <a:lnSpc>
                <a:spcPts val="2553"/>
              </a:lnSpc>
            </a:pPr>
            <a:r>
              <a:rPr lang="en-US" sz="2432" spc="121">
                <a:solidFill>
                  <a:srgbClr val="000000"/>
                </a:solidFill>
                <a:latin typeface="Amaranth"/>
              </a:rPr>
              <a:t>Product Detection using Blockchain. In 2021 4th International Conference on Computing and Communications Technologies</a:t>
            </a:r>
          </a:p>
          <a:p>
            <a:pPr algn="just">
              <a:lnSpc>
                <a:spcPts val="2553"/>
              </a:lnSpc>
            </a:pPr>
            <a:r>
              <a:rPr lang="en-US" sz="2432" spc="121">
                <a:solidFill>
                  <a:srgbClr val="000000"/>
                </a:solidFill>
                <a:latin typeface="Amaranth"/>
              </a:rPr>
              <a:t>(ICCCT) (pp. 133-137). IEEE.</a:t>
            </a:r>
          </a:p>
          <a:p>
            <a:pPr algn="just">
              <a:lnSpc>
                <a:spcPts val="2553"/>
              </a:lnSpc>
            </a:pPr>
            <a:endParaRPr lang="en-US" sz="2432" spc="121">
              <a:solidFill>
                <a:srgbClr val="000000"/>
              </a:solidFill>
              <a:latin typeface="Amaranth"/>
            </a:endParaRPr>
          </a:p>
          <a:p>
            <a:pPr algn="just">
              <a:lnSpc>
                <a:spcPts val="2553"/>
              </a:lnSpc>
            </a:pPr>
            <a:r>
              <a:rPr lang="en-US" sz="2432" spc="121">
                <a:solidFill>
                  <a:srgbClr val="000000"/>
                </a:solidFill>
                <a:latin typeface="Amaranth"/>
              </a:rPr>
              <a:t>[3] Ma, J., Lin, S. Y., Chen, X., Sun, H. M., Chen, Y. C., &amp; Wang, H. (2020). A blockchain-based application system for product</a:t>
            </a:r>
          </a:p>
          <a:p>
            <a:pPr algn="just">
              <a:lnSpc>
                <a:spcPts val="2553"/>
              </a:lnSpc>
            </a:pPr>
            <a:r>
              <a:rPr lang="en-US" sz="2432" spc="121">
                <a:solidFill>
                  <a:srgbClr val="000000"/>
                </a:solidFill>
                <a:latin typeface="Amaranth"/>
              </a:rPr>
              <a:t>anti-counterfeiting. IEEE Access, 8, 77642-77652.</a:t>
            </a:r>
          </a:p>
          <a:p>
            <a:pPr algn="just">
              <a:lnSpc>
                <a:spcPts val="2553"/>
              </a:lnSpc>
            </a:pPr>
            <a:endParaRPr lang="en-US" sz="2432" spc="121">
              <a:solidFill>
                <a:srgbClr val="000000"/>
              </a:solidFill>
              <a:latin typeface="Amaranth"/>
            </a:endParaRPr>
          </a:p>
          <a:p>
            <a:pPr algn="just">
              <a:lnSpc>
                <a:spcPts val="2553"/>
              </a:lnSpc>
            </a:pPr>
            <a:r>
              <a:rPr lang="en-US" sz="2432" spc="121">
                <a:solidFill>
                  <a:srgbClr val="000000"/>
                </a:solidFill>
                <a:latin typeface="Amaranth"/>
              </a:rPr>
              <a:t>[4] Bauer, D. P. (2022). ERC-721 Nonfungible Tokens. In Getting Started with Ethereum: A Step-by-Step Guide to Becoming a</a:t>
            </a:r>
          </a:p>
          <a:p>
            <a:pPr algn="just">
              <a:lnSpc>
                <a:spcPts val="2553"/>
              </a:lnSpc>
            </a:pPr>
            <a:r>
              <a:rPr lang="en-US" sz="2432" spc="121">
                <a:solidFill>
                  <a:srgbClr val="000000"/>
                </a:solidFill>
                <a:latin typeface="Amaranth"/>
              </a:rPr>
              <a:t>Blockchain Developer (pp. 55-74). Berkeley, CA: Apress.</a:t>
            </a:r>
          </a:p>
          <a:p>
            <a:pPr algn="just">
              <a:lnSpc>
                <a:spcPts val="2553"/>
              </a:lnSpc>
            </a:pPr>
            <a:endParaRPr lang="en-US" sz="2432" spc="121">
              <a:solidFill>
                <a:srgbClr val="000000"/>
              </a:solidFill>
              <a:latin typeface="Amaranth"/>
            </a:endParaRPr>
          </a:p>
          <a:p>
            <a:pPr algn="just">
              <a:lnSpc>
                <a:spcPts val="2553"/>
              </a:lnSpc>
            </a:pPr>
            <a:r>
              <a:rPr lang="en-US" sz="2432" spc="121">
                <a:solidFill>
                  <a:srgbClr val="000000"/>
                </a:solidFill>
                <a:latin typeface="Amaranth"/>
              </a:rPr>
              <a:t>[5] Krombholz, K., Frühwirt, P., Kieseberg, P., Kapsalis, I., Huber, M., &amp; Weippl, E. (2014). QR code security: A survey of attacks and</a:t>
            </a:r>
          </a:p>
          <a:p>
            <a:pPr algn="just">
              <a:lnSpc>
                <a:spcPts val="2553"/>
              </a:lnSpc>
            </a:pPr>
            <a:r>
              <a:rPr lang="en-US" sz="2432" spc="121">
                <a:solidFill>
                  <a:srgbClr val="000000"/>
                </a:solidFill>
                <a:latin typeface="Amaranth"/>
              </a:rPr>
              <a:t>challenges for usable security. In Human Aspects of Information Security, Privacy, and Trust: Second International Conference,</a:t>
            </a:r>
          </a:p>
          <a:p>
            <a:pPr algn="just">
              <a:lnSpc>
                <a:spcPts val="2553"/>
              </a:lnSpc>
            </a:pPr>
            <a:r>
              <a:rPr lang="en-US" sz="2432" spc="121">
                <a:solidFill>
                  <a:srgbClr val="000000"/>
                </a:solidFill>
                <a:latin typeface="Amaranth"/>
              </a:rPr>
              <a:t>HAS 2014, Held as Part of HCI International 2014, Heraklion, Crete, Greece, June 22-27, 2014. Proceedings 2 (pp. 79-90).</a:t>
            </a:r>
          </a:p>
          <a:p>
            <a:pPr algn="just">
              <a:lnSpc>
                <a:spcPts val="2553"/>
              </a:lnSpc>
              <a:spcBef>
                <a:spcPct val="0"/>
              </a:spcBef>
            </a:pPr>
            <a:r>
              <a:rPr lang="en-US" sz="2432" spc="121">
                <a:solidFill>
                  <a:srgbClr val="000000"/>
                </a:solidFill>
                <a:latin typeface="Amaranth"/>
              </a:rPr>
              <a:t>Springer International Publishing.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TextBox 4"/>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References</a:t>
            </a:r>
          </a:p>
        </p:txBody>
      </p:sp>
      <p:sp>
        <p:nvSpPr>
          <p:cNvPr id="5" name="TextBox 5"/>
          <p:cNvSpPr txBox="1"/>
          <p:nvPr/>
        </p:nvSpPr>
        <p:spPr>
          <a:xfrm>
            <a:off x="371649" y="2401627"/>
            <a:ext cx="17170253" cy="6862372"/>
          </a:xfrm>
          <a:prstGeom prst="rect">
            <a:avLst/>
          </a:prstGeom>
        </p:spPr>
        <p:txBody>
          <a:bodyPr lIns="0" tIns="0" rIns="0" bIns="0" rtlCol="0" anchor="t">
            <a:spAutoFit/>
          </a:bodyPr>
          <a:lstStyle/>
          <a:p>
            <a:pPr algn="just">
              <a:lnSpc>
                <a:spcPts val="2865"/>
              </a:lnSpc>
            </a:pPr>
            <a:r>
              <a:rPr lang="en-US" sz="2729" spc="136">
                <a:solidFill>
                  <a:srgbClr val="000000"/>
                </a:solidFill>
                <a:latin typeface="Amaranth"/>
              </a:rPr>
              <a:t>6] Syed, T. A., Alzahrani, A., Jan, S., Siddiqui, M. S., Nadeem, A., &amp; Alghamdi, T. (2019). A comparative analysis of blockchain</a:t>
            </a:r>
          </a:p>
          <a:p>
            <a:pPr algn="just">
              <a:lnSpc>
                <a:spcPts val="2865"/>
              </a:lnSpc>
            </a:pPr>
            <a:r>
              <a:rPr lang="en-US" sz="2729" spc="136">
                <a:solidFill>
                  <a:srgbClr val="000000"/>
                </a:solidFill>
                <a:latin typeface="Amaranth"/>
              </a:rPr>
              <a:t>architecture and its applications: Problems and recommendations. IEEE access, 7, 176838-176869.</a:t>
            </a:r>
          </a:p>
          <a:p>
            <a:pPr algn="just">
              <a:lnSpc>
                <a:spcPts val="2865"/>
              </a:lnSpc>
            </a:pPr>
            <a:endParaRPr lang="en-US" sz="2729" spc="136">
              <a:solidFill>
                <a:srgbClr val="000000"/>
              </a:solidFill>
              <a:latin typeface="Amaranth"/>
            </a:endParaRPr>
          </a:p>
          <a:p>
            <a:pPr algn="just">
              <a:lnSpc>
                <a:spcPts val="2865"/>
              </a:lnSpc>
            </a:pPr>
            <a:r>
              <a:rPr lang="en-US" sz="2729" spc="136">
                <a:solidFill>
                  <a:srgbClr val="000000"/>
                </a:solidFill>
                <a:latin typeface="Amaranth"/>
              </a:rPr>
              <a:t>[7] Cachin, C. (2016, July). Architecture of the hyperledger blockchain fabric. In Workshop on distributed cryptocurrencies and</a:t>
            </a:r>
          </a:p>
          <a:p>
            <a:pPr algn="just">
              <a:lnSpc>
                <a:spcPts val="2865"/>
              </a:lnSpc>
            </a:pPr>
            <a:r>
              <a:rPr lang="en-US" sz="2729" spc="136">
                <a:solidFill>
                  <a:srgbClr val="000000"/>
                </a:solidFill>
                <a:latin typeface="Amaranth"/>
              </a:rPr>
              <a:t>consensus ledgers (Vol. 310, No. 4, pp. 1-4).</a:t>
            </a:r>
          </a:p>
          <a:p>
            <a:pPr algn="just">
              <a:lnSpc>
                <a:spcPts val="2865"/>
              </a:lnSpc>
            </a:pPr>
            <a:endParaRPr lang="en-US" sz="2729" spc="136">
              <a:solidFill>
                <a:srgbClr val="000000"/>
              </a:solidFill>
              <a:latin typeface="Amaranth"/>
            </a:endParaRPr>
          </a:p>
          <a:p>
            <a:pPr algn="just">
              <a:lnSpc>
                <a:spcPts val="2865"/>
              </a:lnSpc>
            </a:pPr>
            <a:r>
              <a:rPr lang="en-US" sz="2729" spc="136">
                <a:solidFill>
                  <a:srgbClr val="000000"/>
                </a:solidFill>
                <a:latin typeface="Amaranth"/>
              </a:rPr>
              <a:t>[8] Truica, C. O., Radulescu, F., Boicea, A., &amp; Bucur, I. (2015, May). Performance evaluation for CRUD operations in asynchronously</a:t>
            </a:r>
          </a:p>
          <a:p>
            <a:pPr algn="just">
              <a:lnSpc>
                <a:spcPts val="2865"/>
              </a:lnSpc>
            </a:pPr>
            <a:r>
              <a:rPr lang="en-US" sz="2729" spc="136">
                <a:solidFill>
                  <a:srgbClr val="000000"/>
                </a:solidFill>
                <a:latin typeface="Amaranth"/>
              </a:rPr>
              <a:t>replicated document oriented database. In 2015 20th International Conference on Control Systems and Computer Science (pp.</a:t>
            </a:r>
          </a:p>
          <a:p>
            <a:pPr algn="just">
              <a:lnSpc>
                <a:spcPts val="2865"/>
              </a:lnSpc>
            </a:pPr>
            <a:r>
              <a:rPr lang="en-US" sz="2729" spc="136">
                <a:solidFill>
                  <a:srgbClr val="000000"/>
                </a:solidFill>
                <a:latin typeface="Amaranth"/>
              </a:rPr>
              <a:t>191-196). IEEE.</a:t>
            </a:r>
          </a:p>
          <a:p>
            <a:pPr algn="just">
              <a:lnSpc>
                <a:spcPts val="2656"/>
              </a:lnSpc>
            </a:pPr>
            <a:endParaRPr lang="en-US" sz="2729" spc="136">
              <a:solidFill>
                <a:srgbClr val="000000"/>
              </a:solidFill>
              <a:latin typeface="Amaranth"/>
            </a:endParaRPr>
          </a:p>
          <a:p>
            <a:pPr algn="just">
              <a:lnSpc>
                <a:spcPts val="2865"/>
              </a:lnSpc>
            </a:pPr>
            <a:r>
              <a:rPr lang="en-US" sz="2729" spc="136">
                <a:solidFill>
                  <a:srgbClr val="000000"/>
                </a:solidFill>
                <a:latin typeface="Amaranth"/>
              </a:rPr>
              <a:t>[9] Koirala, R. C., Dahal, K., &amp; Matalonga, S. (2019, January). Supply chain using smart contract: a blockchain enabled model with</a:t>
            </a:r>
          </a:p>
          <a:p>
            <a:pPr algn="just">
              <a:lnSpc>
                <a:spcPts val="2865"/>
              </a:lnSpc>
            </a:pPr>
            <a:r>
              <a:rPr lang="en-US" sz="2729" spc="136">
                <a:solidFill>
                  <a:srgbClr val="000000"/>
                </a:solidFill>
                <a:latin typeface="Amaranth"/>
              </a:rPr>
              <a:t>traceability and ownership management. In 2019 9th International Conference on Cloud Computing, Data Science &amp;</a:t>
            </a:r>
          </a:p>
          <a:p>
            <a:pPr algn="just">
              <a:lnSpc>
                <a:spcPts val="2865"/>
              </a:lnSpc>
              <a:spcBef>
                <a:spcPct val="0"/>
              </a:spcBef>
            </a:pPr>
            <a:r>
              <a:rPr lang="en-US" sz="2729" spc="136">
                <a:solidFill>
                  <a:srgbClr val="000000"/>
                </a:solidFill>
                <a:latin typeface="Amaranth"/>
              </a:rPr>
              <a:t>Engineering (Confluence) (pp. 538-544). IEEE.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20187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sp>
        <p:nvSpPr>
          <p:cNvPr id="4" name="TextBox 4"/>
          <p:cNvSpPr txBox="1"/>
          <p:nvPr/>
        </p:nvSpPr>
        <p:spPr>
          <a:xfrm>
            <a:off x="714999" y="69010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Motivation</a:t>
            </a:r>
          </a:p>
        </p:txBody>
      </p:sp>
      <p:sp>
        <p:nvSpPr>
          <p:cNvPr id="5" name="TextBox 5"/>
          <p:cNvSpPr txBox="1"/>
          <p:nvPr/>
        </p:nvSpPr>
        <p:spPr>
          <a:xfrm>
            <a:off x="288735" y="2416013"/>
            <a:ext cx="17999265" cy="7069773"/>
          </a:xfrm>
          <a:prstGeom prst="rect">
            <a:avLst/>
          </a:prstGeom>
        </p:spPr>
        <p:txBody>
          <a:bodyPr lIns="0" tIns="0" rIns="0" bIns="0" rtlCol="0" anchor="t">
            <a:spAutoFit/>
          </a:bodyPr>
          <a:lstStyle/>
          <a:p>
            <a:pPr marL="1036331" lvl="1" indent="-518166">
              <a:lnSpc>
                <a:spcPts val="5040"/>
              </a:lnSpc>
              <a:buFont typeface="Arial"/>
              <a:buChar char="•"/>
            </a:pPr>
            <a:r>
              <a:rPr lang="en-US" sz="4800" spc="240">
                <a:solidFill>
                  <a:srgbClr val="000000"/>
                </a:solidFill>
                <a:latin typeface="Source Sans Pro"/>
              </a:rPr>
              <a:t>Counterfeit products can result in significant financial losses for both businesses and consumers, leading to a need for innovative solutions to address this problem. </a:t>
            </a:r>
          </a:p>
          <a:p>
            <a:pPr>
              <a:lnSpc>
                <a:spcPts val="5040"/>
              </a:lnSpc>
            </a:pPr>
            <a:endParaRPr lang="en-US" sz="4800" spc="240">
              <a:solidFill>
                <a:srgbClr val="000000"/>
              </a:solidFill>
              <a:latin typeface="Source Sans Pro"/>
            </a:endParaRPr>
          </a:p>
          <a:p>
            <a:pPr marL="1036331" lvl="1" indent="-518166">
              <a:lnSpc>
                <a:spcPts val="5040"/>
              </a:lnSpc>
              <a:buFont typeface="Arial"/>
              <a:buChar char="•"/>
            </a:pPr>
            <a:r>
              <a:rPr lang="en-US" sz="4800" spc="240">
                <a:solidFill>
                  <a:srgbClr val="000000"/>
                </a:solidFill>
                <a:latin typeface="Source Sans Pro"/>
              </a:rPr>
              <a:t>The proposed blockchain-based mechanism utilizing the ERC ownership mechanism aims to provide a more reliable and secure method of product authentication, thereby reducing the impact of counterfeit products on the global economy and consumer safety</a:t>
            </a:r>
          </a:p>
          <a:p>
            <a:pPr>
              <a:lnSpc>
                <a:spcPts val="5040"/>
              </a:lnSpc>
            </a:pPr>
            <a:endParaRPr lang="en-US" sz="4800" spc="240">
              <a:solidFill>
                <a:srgbClr val="000000"/>
              </a:solidFill>
              <a:latin typeface="Source Sans Pro"/>
            </a:endParaRPr>
          </a:p>
          <a:p>
            <a:pPr>
              <a:lnSpc>
                <a:spcPts val="5040"/>
              </a:lnSpc>
            </a:pPr>
            <a:endParaRPr lang="en-US" sz="4800" spc="240">
              <a:solidFill>
                <a:srgbClr val="000000"/>
              </a:solidFill>
              <a:latin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grpSp>
        <p:nvGrpSpPr>
          <p:cNvPr id="4" name="Group 4"/>
          <p:cNvGrpSpPr/>
          <p:nvPr/>
        </p:nvGrpSpPr>
        <p:grpSpPr>
          <a:xfrm rot="2912787">
            <a:off x="16785630" y="-308216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rot="2896045">
            <a:off x="15446415" y="9262231"/>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4885651" y="773442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0" name="Freeform 10"/>
          <p:cNvSpPr/>
          <p:nvPr/>
        </p:nvSpPr>
        <p:spPr>
          <a:xfrm>
            <a:off x="1672800" y="4627808"/>
            <a:ext cx="4359959" cy="4797754"/>
          </a:xfrm>
          <a:custGeom>
            <a:avLst/>
            <a:gdLst/>
            <a:ahLst/>
            <a:cxnLst/>
            <a:rect l="l" t="t" r="r" b="b"/>
            <a:pathLst>
              <a:path w="4359959" h="4797754">
                <a:moveTo>
                  <a:pt x="0" y="0"/>
                </a:moveTo>
                <a:lnTo>
                  <a:pt x="4359959" y="0"/>
                </a:lnTo>
                <a:lnTo>
                  <a:pt x="4359959" y="4797754"/>
                </a:lnTo>
                <a:lnTo>
                  <a:pt x="0" y="4797754"/>
                </a:lnTo>
                <a:lnTo>
                  <a:pt x="0" y="0"/>
                </a:lnTo>
                <a:close/>
              </a:path>
            </a:pathLst>
          </a:custGeom>
          <a:blipFill>
            <a:blip r:embed="rId2"/>
            <a:stretch>
              <a:fillRect/>
            </a:stretch>
          </a:blipFill>
        </p:spPr>
      </p:sp>
      <p:sp>
        <p:nvSpPr>
          <p:cNvPr id="11" name="Freeform 11"/>
          <p:cNvSpPr/>
          <p:nvPr/>
        </p:nvSpPr>
        <p:spPr>
          <a:xfrm>
            <a:off x="6515076" y="2085682"/>
            <a:ext cx="3854021" cy="3213290"/>
          </a:xfrm>
          <a:custGeom>
            <a:avLst/>
            <a:gdLst/>
            <a:ahLst/>
            <a:cxnLst/>
            <a:rect l="l" t="t" r="r" b="b"/>
            <a:pathLst>
              <a:path w="3854021" h="3213290">
                <a:moveTo>
                  <a:pt x="0" y="0"/>
                </a:moveTo>
                <a:lnTo>
                  <a:pt x="3854021" y="0"/>
                </a:lnTo>
                <a:lnTo>
                  <a:pt x="3854021" y="3213290"/>
                </a:lnTo>
                <a:lnTo>
                  <a:pt x="0" y="3213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635360" y="3087500"/>
            <a:ext cx="1508640" cy="1209655"/>
          </a:xfrm>
          <a:custGeom>
            <a:avLst/>
            <a:gdLst/>
            <a:ahLst/>
            <a:cxnLst/>
            <a:rect l="l" t="t" r="r" b="b"/>
            <a:pathLst>
              <a:path w="1508640" h="1209655">
                <a:moveTo>
                  <a:pt x="0" y="0"/>
                </a:moveTo>
                <a:lnTo>
                  <a:pt x="1508640" y="0"/>
                </a:lnTo>
                <a:lnTo>
                  <a:pt x="1508640" y="1209655"/>
                </a:lnTo>
                <a:lnTo>
                  <a:pt x="0" y="12096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Problem Statement</a:t>
            </a:r>
          </a:p>
        </p:txBody>
      </p:sp>
      <p:sp>
        <p:nvSpPr>
          <p:cNvPr id="14" name="TextBox 14"/>
          <p:cNvSpPr txBox="1"/>
          <p:nvPr/>
        </p:nvSpPr>
        <p:spPr>
          <a:xfrm>
            <a:off x="6852884" y="6908697"/>
            <a:ext cx="8664416" cy="523875"/>
          </a:xfrm>
          <a:prstGeom prst="rect">
            <a:avLst/>
          </a:prstGeom>
        </p:spPr>
        <p:txBody>
          <a:bodyPr lIns="0" tIns="0" rIns="0" bIns="0" rtlCol="0" anchor="t">
            <a:spAutoFit/>
          </a:bodyPr>
          <a:lstStyle/>
          <a:p>
            <a:pPr algn="ctr">
              <a:lnSpc>
                <a:spcPts val="4200"/>
              </a:lnSpc>
              <a:spcBef>
                <a:spcPct val="0"/>
              </a:spcBef>
            </a:pPr>
            <a:r>
              <a:rPr lang="en-US" sz="3000" spc="300">
                <a:solidFill>
                  <a:srgbClr val="000000"/>
                </a:solidFill>
                <a:latin typeface="Lato Bold"/>
              </a:rPr>
              <a:t>Sam want to buy shoes from brand Adidas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grpSp>
        <p:nvGrpSpPr>
          <p:cNvPr id="4" name="Group 4"/>
          <p:cNvGrpSpPr/>
          <p:nvPr/>
        </p:nvGrpSpPr>
        <p:grpSpPr>
          <a:xfrm rot="2912787">
            <a:off x="16785630" y="-308216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rot="2896045">
            <a:off x="15446415" y="9262231"/>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4911713" y="7901814"/>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0" name="Freeform 10"/>
          <p:cNvSpPr/>
          <p:nvPr/>
        </p:nvSpPr>
        <p:spPr>
          <a:xfrm>
            <a:off x="8806852" y="1856268"/>
            <a:ext cx="6883684" cy="7854826"/>
          </a:xfrm>
          <a:custGeom>
            <a:avLst/>
            <a:gdLst/>
            <a:ahLst/>
            <a:cxnLst/>
            <a:rect l="l" t="t" r="r" b="b"/>
            <a:pathLst>
              <a:path w="6883684" h="7854826">
                <a:moveTo>
                  <a:pt x="0" y="0"/>
                </a:moveTo>
                <a:lnTo>
                  <a:pt x="6883684" y="0"/>
                </a:lnTo>
                <a:lnTo>
                  <a:pt x="6883684" y="7854826"/>
                </a:lnTo>
                <a:lnTo>
                  <a:pt x="0" y="7854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5955706" y="3612123"/>
            <a:ext cx="2059806" cy="6026028"/>
          </a:xfrm>
          <a:custGeom>
            <a:avLst/>
            <a:gdLst/>
            <a:ahLst/>
            <a:cxnLst/>
            <a:rect l="l" t="t" r="r" b="b"/>
            <a:pathLst>
              <a:path w="2059806" h="6026028">
                <a:moveTo>
                  <a:pt x="0" y="0"/>
                </a:moveTo>
                <a:lnTo>
                  <a:pt x="2059806" y="0"/>
                </a:lnTo>
                <a:lnTo>
                  <a:pt x="2059806" y="6026028"/>
                </a:lnTo>
                <a:lnTo>
                  <a:pt x="0" y="6026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555034" y="2630982"/>
            <a:ext cx="3161622" cy="2109006"/>
          </a:xfrm>
          <a:custGeom>
            <a:avLst/>
            <a:gdLst/>
            <a:ahLst/>
            <a:cxnLst/>
            <a:rect l="l" t="t" r="r" b="b"/>
            <a:pathLst>
              <a:path w="3161622" h="2109006">
                <a:moveTo>
                  <a:pt x="0" y="0"/>
                </a:moveTo>
                <a:lnTo>
                  <a:pt x="3161623" y="0"/>
                </a:lnTo>
                <a:lnTo>
                  <a:pt x="3161623" y="2109006"/>
                </a:lnTo>
                <a:lnTo>
                  <a:pt x="0" y="2109006"/>
                </a:lnTo>
                <a:lnTo>
                  <a:pt x="0" y="0"/>
                </a:lnTo>
                <a:close/>
              </a:path>
            </a:pathLst>
          </a:custGeom>
          <a:blipFill>
            <a:blip r:embed="rId6"/>
            <a:stretch>
              <a:fillRect/>
            </a:stretch>
          </a:blipFill>
        </p:spPr>
      </p:sp>
      <p:sp>
        <p:nvSpPr>
          <p:cNvPr id="13" name="TextBox 13"/>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Problem Statement</a:t>
            </a:r>
          </a:p>
        </p:txBody>
      </p:sp>
      <p:sp>
        <p:nvSpPr>
          <p:cNvPr id="14" name="TextBox 14"/>
          <p:cNvSpPr txBox="1"/>
          <p:nvPr/>
        </p:nvSpPr>
        <p:spPr>
          <a:xfrm>
            <a:off x="4716657" y="3626308"/>
            <a:ext cx="9525" cy="1566544"/>
          </a:xfrm>
          <a:prstGeom prst="rect">
            <a:avLst/>
          </a:prstGeom>
        </p:spPr>
        <p:txBody>
          <a:bodyPr lIns="0" tIns="0" rIns="0" bIns="0" rtlCol="0" anchor="t">
            <a:spAutoFit/>
          </a:bodyPr>
          <a:lstStyle/>
          <a:p>
            <a:pPr marL="0" lvl="0" indent="0" algn="ctr">
              <a:lnSpc>
                <a:spcPts val="12880"/>
              </a:lnSpc>
              <a:spcBef>
                <a:spcPct val="0"/>
              </a:spcBef>
            </a:pPr>
            <a:endParaRPr/>
          </a:p>
        </p:txBody>
      </p:sp>
      <p:sp>
        <p:nvSpPr>
          <p:cNvPr id="15" name="TextBox 15"/>
          <p:cNvSpPr txBox="1"/>
          <p:nvPr/>
        </p:nvSpPr>
        <p:spPr>
          <a:xfrm>
            <a:off x="638035" y="4958694"/>
            <a:ext cx="5317671" cy="1138416"/>
          </a:xfrm>
          <a:prstGeom prst="rect">
            <a:avLst/>
          </a:prstGeom>
        </p:spPr>
        <p:txBody>
          <a:bodyPr lIns="0" tIns="0" rIns="0" bIns="0" rtlCol="0" anchor="t">
            <a:spAutoFit/>
          </a:bodyPr>
          <a:lstStyle/>
          <a:p>
            <a:pPr algn="ctr">
              <a:lnSpc>
                <a:spcPts val="3008"/>
              </a:lnSpc>
            </a:pPr>
            <a:r>
              <a:rPr lang="en-US" sz="2148">
                <a:solidFill>
                  <a:srgbClr val="000000"/>
                </a:solidFill>
                <a:latin typeface="Canva Sans Bold"/>
              </a:rPr>
              <a:t>There a too many shoes which look exactly the same. But how their prices varies soo much ? </a:t>
            </a:r>
          </a:p>
        </p:txBody>
      </p:sp>
      <p:sp>
        <p:nvSpPr>
          <p:cNvPr id="16" name="TextBox 16"/>
          <p:cNvSpPr txBox="1"/>
          <p:nvPr/>
        </p:nvSpPr>
        <p:spPr>
          <a:xfrm>
            <a:off x="638035" y="6927456"/>
            <a:ext cx="4673571" cy="756626"/>
          </a:xfrm>
          <a:prstGeom prst="rect">
            <a:avLst/>
          </a:prstGeom>
        </p:spPr>
        <p:txBody>
          <a:bodyPr lIns="0" tIns="0" rIns="0" bIns="0" rtlCol="0" anchor="t">
            <a:spAutoFit/>
          </a:bodyPr>
          <a:lstStyle/>
          <a:p>
            <a:pPr algn="ctr">
              <a:lnSpc>
                <a:spcPts val="3008"/>
              </a:lnSpc>
            </a:pPr>
            <a:r>
              <a:rPr lang="en-US" sz="2148">
                <a:solidFill>
                  <a:srgbClr val="000000"/>
                </a:solidFill>
                <a:latin typeface="Canva Sans Bold"/>
              </a:rPr>
              <a:t>How the Quality of the product varies soo much ? </a:t>
            </a:r>
          </a:p>
        </p:txBody>
      </p:sp>
      <p:sp>
        <p:nvSpPr>
          <p:cNvPr id="17" name="TextBox 17"/>
          <p:cNvSpPr txBox="1"/>
          <p:nvPr/>
        </p:nvSpPr>
        <p:spPr>
          <a:xfrm>
            <a:off x="315985" y="8344500"/>
            <a:ext cx="5317671" cy="756626"/>
          </a:xfrm>
          <a:prstGeom prst="rect">
            <a:avLst/>
          </a:prstGeom>
        </p:spPr>
        <p:txBody>
          <a:bodyPr lIns="0" tIns="0" rIns="0" bIns="0" rtlCol="0" anchor="t">
            <a:spAutoFit/>
          </a:bodyPr>
          <a:lstStyle/>
          <a:p>
            <a:pPr algn="ctr">
              <a:lnSpc>
                <a:spcPts val="3008"/>
              </a:lnSpc>
            </a:pPr>
            <a:r>
              <a:rPr lang="en-US" sz="2148">
                <a:solidFill>
                  <a:srgbClr val="000000"/>
                </a:solidFill>
                <a:latin typeface="Canva Sans Bold"/>
              </a:rPr>
              <a:t>Now its getting difficult to buy the real ones..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grpSp>
        <p:nvGrpSpPr>
          <p:cNvPr id="4" name="Group 4"/>
          <p:cNvGrpSpPr/>
          <p:nvPr/>
        </p:nvGrpSpPr>
        <p:grpSpPr>
          <a:xfrm rot="2912787">
            <a:off x="16785630" y="-308216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rot="2896045">
            <a:off x="15446415" y="9262231"/>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4885651" y="773442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0" name="Freeform 10"/>
          <p:cNvSpPr/>
          <p:nvPr/>
        </p:nvSpPr>
        <p:spPr>
          <a:xfrm>
            <a:off x="356735" y="2597472"/>
            <a:ext cx="6124191" cy="5734470"/>
          </a:xfrm>
          <a:custGeom>
            <a:avLst/>
            <a:gdLst/>
            <a:ahLst/>
            <a:cxnLst/>
            <a:rect l="l" t="t" r="r" b="b"/>
            <a:pathLst>
              <a:path w="6124191" h="5734470">
                <a:moveTo>
                  <a:pt x="0" y="0"/>
                </a:moveTo>
                <a:lnTo>
                  <a:pt x="6124191" y="0"/>
                </a:lnTo>
                <a:lnTo>
                  <a:pt x="6124191" y="5734471"/>
                </a:lnTo>
                <a:lnTo>
                  <a:pt x="0" y="57344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6480926" y="5746514"/>
            <a:ext cx="3224457" cy="2585428"/>
          </a:xfrm>
          <a:custGeom>
            <a:avLst/>
            <a:gdLst/>
            <a:ahLst/>
            <a:cxnLst/>
            <a:rect l="l" t="t" r="r" b="b"/>
            <a:pathLst>
              <a:path w="3224457" h="2585428">
                <a:moveTo>
                  <a:pt x="0" y="0"/>
                </a:moveTo>
                <a:lnTo>
                  <a:pt x="3224457" y="0"/>
                </a:lnTo>
                <a:lnTo>
                  <a:pt x="3224457" y="2585429"/>
                </a:lnTo>
                <a:lnTo>
                  <a:pt x="0" y="25854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2933401" y="4081999"/>
            <a:ext cx="3552050" cy="2796432"/>
          </a:xfrm>
          <a:custGeom>
            <a:avLst/>
            <a:gdLst/>
            <a:ahLst/>
            <a:cxnLst/>
            <a:rect l="l" t="t" r="r" b="b"/>
            <a:pathLst>
              <a:path w="3552050" h="2796432">
                <a:moveTo>
                  <a:pt x="0" y="0"/>
                </a:moveTo>
                <a:lnTo>
                  <a:pt x="3552050" y="0"/>
                </a:lnTo>
                <a:lnTo>
                  <a:pt x="3552050" y="2796432"/>
                </a:lnTo>
                <a:lnTo>
                  <a:pt x="0" y="27964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Problem Statement</a:t>
            </a:r>
          </a:p>
        </p:txBody>
      </p:sp>
      <p:sp>
        <p:nvSpPr>
          <p:cNvPr id="14" name="TextBox 14"/>
          <p:cNvSpPr txBox="1"/>
          <p:nvPr/>
        </p:nvSpPr>
        <p:spPr>
          <a:xfrm>
            <a:off x="6825052" y="2464638"/>
            <a:ext cx="6768503" cy="1227781"/>
          </a:xfrm>
          <a:prstGeom prst="rect">
            <a:avLst/>
          </a:prstGeom>
        </p:spPr>
        <p:txBody>
          <a:bodyPr lIns="0" tIns="0" rIns="0" bIns="0" rtlCol="0" anchor="t">
            <a:spAutoFit/>
          </a:bodyPr>
          <a:lstStyle/>
          <a:p>
            <a:pPr algn="ctr">
              <a:lnSpc>
                <a:spcPts val="4926"/>
              </a:lnSpc>
            </a:pPr>
            <a:r>
              <a:rPr lang="en-US" sz="3518">
                <a:solidFill>
                  <a:srgbClr val="000000"/>
                </a:solidFill>
                <a:latin typeface="Canva Sans Bold"/>
              </a:rPr>
              <a:t>This seems so real, and the price also seems fair enough.</a:t>
            </a:r>
          </a:p>
        </p:txBody>
      </p:sp>
      <p:sp>
        <p:nvSpPr>
          <p:cNvPr id="15" name="TextBox 15"/>
          <p:cNvSpPr txBox="1"/>
          <p:nvPr/>
        </p:nvSpPr>
        <p:spPr>
          <a:xfrm>
            <a:off x="8087090" y="4293349"/>
            <a:ext cx="3236586" cy="978172"/>
          </a:xfrm>
          <a:prstGeom prst="rect">
            <a:avLst/>
          </a:prstGeom>
        </p:spPr>
        <p:txBody>
          <a:bodyPr lIns="0" tIns="0" rIns="0" bIns="0" rtlCol="0" anchor="t">
            <a:spAutoFit/>
          </a:bodyPr>
          <a:lstStyle/>
          <a:p>
            <a:pPr algn="ctr">
              <a:lnSpc>
                <a:spcPts val="3907"/>
              </a:lnSpc>
            </a:pPr>
            <a:r>
              <a:rPr lang="en-US" sz="2791">
                <a:solidFill>
                  <a:srgbClr val="000000"/>
                </a:solidFill>
                <a:latin typeface="Canva Sans Bold"/>
              </a:rPr>
              <a:t>These shoes must be genuine.</a:t>
            </a:r>
          </a:p>
        </p:txBody>
      </p:sp>
      <p:sp>
        <p:nvSpPr>
          <p:cNvPr id="16" name="TextBox 16"/>
          <p:cNvSpPr txBox="1"/>
          <p:nvPr/>
        </p:nvSpPr>
        <p:spPr>
          <a:xfrm>
            <a:off x="5948386" y="8712943"/>
            <a:ext cx="442071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lets buy them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grpSp>
        <p:nvGrpSpPr>
          <p:cNvPr id="4" name="Group 4"/>
          <p:cNvGrpSpPr/>
          <p:nvPr/>
        </p:nvGrpSpPr>
        <p:grpSpPr>
          <a:xfrm rot="2912787">
            <a:off x="16785630" y="-308216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rot="2896045">
            <a:off x="15446415" y="9262231"/>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4885651" y="773442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0" name="Freeform 10"/>
          <p:cNvSpPr/>
          <p:nvPr/>
        </p:nvSpPr>
        <p:spPr>
          <a:xfrm>
            <a:off x="7925959" y="2541482"/>
            <a:ext cx="1603420" cy="7329922"/>
          </a:xfrm>
          <a:custGeom>
            <a:avLst/>
            <a:gdLst/>
            <a:ahLst/>
            <a:cxnLst/>
            <a:rect l="l" t="t" r="r" b="b"/>
            <a:pathLst>
              <a:path w="1603420" h="7329922">
                <a:moveTo>
                  <a:pt x="0" y="0"/>
                </a:moveTo>
                <a:lnTo>
                  <a:pt x="1603421" y="0"/>
                </a:lnTo>
                <a:lnTo>
                  <a:pt x="1603421" y="7329922"/>
                </a:lnTo>
                <a:lnTo>
                  <a:pt x="0" y="7329922"/>
                </a:lnTo>
                <a:lnTo>
                  <a:pt x="0" y="0"/>
                </a:lnTo>
                <a:close/>
              </a:path>
            </a:pathLst>
          </a:custGeom>
          <a:blipFill>
            <a:blip r:embed="rId2"/>
            <a:stretch>
              <a:fillRect/>
            </a:stretch>
          </a:blipFill>
        </p:spPr>
      </p:sp>
      <p:sp>
        <p:nvSpPr>
          <p:cNvPr id="11" name="Freeform 11"/>
          <p:cNvSpPr/>
          <p:nvPr/>
        </p:nvSpPr>
        <p:spPr>
          <a:xfrm>
            <a:off x="714999" y="2719165"/>
            <a:ext cx="5612185" cy="3738579"/>
          </a:xfrm>
          <a:custGeom>
            <a:avLst/>
            <a:gdLst/>
            <a:ahLst/>
            <a:cxnLst/>
            <a:rect l="l" t="t" r="r" b="b"/>
            <a:pathLst>
              <a:path w="5612185" h="3738579">
                <a:moveTo>
                  <a:pt x="0" y="0"/>
                </a:moveTo>
                <a:lnTo>
                  <a:pt x="5612185" y="0"/>
                </a:lnTo>
                <a:lnTo>
                  <a:pt x="5612185" y="3738579"/>
                </a:lnTo>
                <a:lnTo>
                  <a:pt x="0" y="3738579"/>
                </a:lnTo>
                <a:lnTo>
                  <a:pt x="0" y="0"/>
                </a:lnTo>
                <a:close/>
              </a:path>
            </a:pathLst>
          </a:custGeom>
          <a:blipFill>
            <a:blip r:embed="rId3"/>
            <a:stretch>
              <a:fillRect/>
            </a:stretch>
          </a:blipFill>
        </p:spPr>
      </p:sp>
      <p:sp>
        <p:nvSpPr>
          <p:cNvPr id="12" name="TextBox 12"/>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Problem Statement</a:t>
            </a:r>
          </a:p>
        </p:txBody>
      </p:sp>
      <p:sp>
        <p:nvSpPr>
          <p:cNvPr id="13" name="TextBox 13"/>
          <p:cNvSpPr txBox="1"/>
          <p:nvPr/>
        </p:nvSpPr>
        <p:spPr>
          <a:xfrm>
            <a:off x="8883142" y="2101587"/>
            <a:ext cx="3385545" cy="439895"/>
          </a:xfrm>
          <a:prstGeom prst="rect">
            <a:avLst/>
          </a:prstGeom>
        </p:spPr>
        <p:txBody>
          <a:bodyPr lIns="0" tIns="0" rIns="0" bIns="0" rtlCol="0" anchor="t">
            <a:spAutoFit/>
          </a:bodyPr>
          <a:lstStyle/>
          <a:p>
            <a:pPr algn="ctr">
              <a:lnSpc>
                <a:spcPts val="3518"/>
              </a:lnSpc>
            </a:pPr>
            <a:r>
              <a:rPr lang="en-US" sz="2513">
                <a:solidFill>
                  <a:srgbClr val="000000"/>
                </a:solidFill>
                <a:latin typeface="Canva Sans Bold"/>
              </a:rPr>
              <a:t>Oh no I got Scammed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369950" y="-4179660"/>
            <a:ext cx="1629197" cy="10369097"/>
            <a:chOff x="0" y="0"/>
            <a:chExt cx="2354580" cy="14985834"/>
          </a:xfrm>
        </p:grpSpPr>
        <p:sp>
          <p:nvSpPr>
            <p:cNvPr id="3" name="Freeform 3"/>
            <p:cNvSpPr/>
            <p:nvPr/>
          </p:nvSpPr>
          <p:spPr>
            <a:xfrm>
              <a:off x="0" y="0"/>
              <a:ext cx="2353310" cy="14985834"/>
            </a:xfrm>
            <a:custGeom>
              <a:avLst/>
              <a:gdLst/>
              <a:ahLst/>
              <a:cxnLst/>
              <a:rect l="l" t="t" r="r" b="b"/>
              <a:pathLst>
                <a:path w="2353310" h="14985834">
                  <a:moveTo>
                    <a:pt x="784860" y="14918523"/>
                  </a:moveTo>
                  <a:cubicBezTo>
                    <a:pt x="905510" y="14959164"/>
                    <a:pt x="1042670" y="14985834"/>
                    <a:pt x="1177290" y="14985834"/>
                  </a:cubicBezTo>
                  <a:cubicBezTo>
                    <a:pt x="1311910" y="14985834"/>
                    <a:pt x="1441450" y="14962973"/>
                    <a:pt x="1560830" y="14922334"/>
                  </a:cubicBezTo>
                  <a:cubicBezTo>
                    <a:pt x="1563370" y="14921064"/>
                    <a:pt x="1565910" y="14921064"/>
                    <a:pt x="1568450" y="14919795"/>
                  </a:cubicBezTo>
                  <a:cubicBezTo>
                    <a:pt x="2016760" y="14757234"/>
                    <a:pt x="2346960" y="14327973"/>
                    <a:pt x="2353310" y="13789042"/>
                  </a:cubicBezTo>
                  <a:lnTo>
                    <a:pt x="2353310" y="0"/>
                  </a:lnTo>
                  <a:lnTo>
                    <a:pt x="0" y="0"/>
                  </a:lnTo>
                  <a:lnTo>
                    <a:pt x="0" y="13778450"/>
                  </a:lnTo>
                  <a:cubicBezTo>
                    <a:pt x="6350" y="14330514"/>
                    <a:pt x="331470" y="14759773"/>
                    <a:pt x="784860" y="14918523"/>
                  </a:cubicBezTo>
                  <a:close/>
                </a:path>
              </a:pathLst>
            </a:custGeom>
            <a:solidFill>
              <a:srgbClr val="2B4A9D"/>
            </a:solidFill>
          </p:spPr>
        </p:sp>
      </p:grpSp>
      <p:grpSp>
        <p:nvGrpSpPr>
          <p:cNvPr id="4" name="Group 4"/>
          <p:cNvGrpSpPr/>
          <p:nvPr/>
        </p:nvGrpSpPr>
        <p:grpSpPr>
          <a:xfrm rot="2912787">
            <a:off x="16785630" y="-3082169"/>
            <a:ext cx="6164339" cy="616433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6" name="Group 6"/>
          <p:cNvGrpSpPr/>
          <p:nvPr/>
        </p:nvGrpSpPr>
        <p:grpSpPr>
          <a:xfrm rot="2896045">
            <a:off x="15446415" y="9262231"/>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4885651" y="773442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0" name="Freeform 10"/>
          <p:cNvSpPr/>
          <p:nvPr/>
        </p:nvSpPr>
        <p:spPr>
          <a:xfrm>
            <a:off x="12653235" y="4608399"/>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975093" y="4608399"/>
            <a:ext cx="4168684" cy="4114800"/>
          </a:xfrm>
          <a:custGeom>
            <a:avLst/>
            <a:gdLst/>
            <a:ahLst/>
            <a:cxnLst/>
            <a:rect l="l" t="t" r="r" b="b"/>
            <a:pathLst>
              <a:path w="4168684" h="4114800">
                <a:moveTo>
                  <a:pt x="0" y="0"/>
                </a:moveTo>
                <a:lnTo>
                  <a:pt x="4168684" y="0"/>
                </a:lnTo>
                <a:lnTo>
                  <a:pt x="41686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714999" y="712313"/>
            <a:ext cx="7020782" cy="695326"/>
          </a:xfrm>
          <a:prstGeom prst="rect">
            <a:avLst/>
          </a:prstGeom>
        </p:spPr>
        <p:txBody>
          <a:bodyPr lIns="0" tIns="0" rIns="0" bIns="0" rtlCol="0" anchor="t">
            <a:spAutoFit/>
          </a:bodyPr>
          <a:lstStyle/>
          <a:p>
            <a:pPr algn="ctr">
              <a:lnSpc>
                <a:spcPts val="5250"/>
              </a:lnSpc>
            </a:pPr>
            <a:r>
              <a:rPr lang="en-US" sz="5000" spc="250">
                <a:solidFill>
                  <a:srgbClr val="FFFFFF"/>
                </a:solidFill>
                <a:latin typeface="Amaranth"/>
              </a:rPr>
              <a:t>Problem Statement</a:t>
            </a:r>
          </a:p>
        </p:txBody>
      </p:sp>
      <p:sp>
        <p:nvSpPr>
          <p:cNvPr id="13" name="TextBox 13"/>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14" name="TextBox 14"/>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15" name="TextBox 15"/>
          <p:cNvSpPr txBox="1"/>
          <p:nvPr/>
        </p:nvSpPr>
        <p:spPr>
          <a:xfrm>
            <a:off x="5059435" y="2734004"/>
            <a:ext cx="10882636" cy="721231"/>
          </a:xfrm>
          <a:prstGeom prst="rect">
            <a:avLst/>
          </a:prstGeom>
        </p:spPr>
        <p:txBody>
          <a:bodyPr lIns="0" tIns="0" rIns="0" bIns="0" rtlCol="0" anchor="t">
            <a:spAutoFit/>
          </a:bodyPr>
          <a:lstStyle/>
          <a:p>
            <a:pPr algn="ctr">
              <a:lnSpc>
                <a:spcPts val="5930"/>
              </a:lnSpc>
            </a:pPr>
            <a:r>
              <a:rPr lang="en-US" sz="4235">
                <a:solidFill>
                  <a:srgbClr val="000000"/>
                </a:solidFill>
                <a:latin typeface="Canva Sans Bold"/>
              </a:rPr>
              <a:t>why people are not buying our products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ETE Report</dc:title>
  <cp:revision>55</cp:revision>
  <dcterms:created xsi:type="dcterms:W3CDTF">2006-08-16T00:00:00Z</dcterms:created>
  <dcterms:modified xsi:type="dcterms:W3CDTF">2023-11-13T17:48:20Z</dcterms:modified>
  <dc:identifier>DAFhXfWbGrw</dc:identifier>
</cp:coreProperties>
</file>